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5.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9.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0.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1.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2.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13.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14.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5.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6.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58.xml" ContentType="application/vnd.openxmlformats-officedocument.themeOverride+xml"/>
  <Override PartName="/ppt/theme/themeOverride59.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63.xml" ContentType="application/vnd.openxmlformats-officedocument.themeOverride+xml"/>
  <Override PartName="/ppt/notesSlides/notesSlide2.xml" ContentType="application/vnd.openxmlformats-officedocument.presentationml.notesSlide+xml"/>
  <Override PartName="/ppt/theme/themeOverride64.xml" ContentType="application/vnd.openxmlformats-officedocument.themeOverride+xml"/>
  <Override PartName="/ppt/theme/themeOverride65.xml" ContentType="application/vnd.openxmlformats-officedocument.themeOverride+xml"/>
  <Override PartName="/ppt/theme/themeOverride66.xml" ContentType="application/vnd.openxmlformats-officedocument.themeOverride+xml"/>
  <Override PartName="/ppt/theme/themeOverride67.xml" ContentType="application/vnd.openxmlformats-officedocument.themeOverride+xml"/>
  <Override PartName="/ppt/theme/themeOverride68.xml" ContentType="application/vnd.openxmlformats-officedocument.themeOverride+xml"/>
  <Override PartName="/ppt/theme/themeOverride69.xml" ContentType="application/vnd.openxmlformats-officedocument.themeOverride+xml"/>
  <Override PartName="/ppt/theme/themeOverride70.xml" ContentType="application/vnd.openxmlformats-officedocument.themeOverride+xml"/>
  <Override PartName="/ppt/theme/themeOverride71.xml" ContentType="application/vnd.openxmlformats-officedocument.themeOverride+xml"/>
  <Override PartName="/ppt/theme/themeOverride72.xml" ContentType="application/vnd.openxmlformats-officedocument.themeOverride+xml"/>
  <Override PartName="/ppt/theme/themeOverride73.xml" ContentType="application/vnd.openxmlformats-officedocument.themeOverride+xml"/>
  <Override PartName="/ppt/theme/themeOverride74.xml" ContentType="application/vnd.openxmlformats-officedocument.themeOverride+xml"/>
  <Override PartName="/ppt/theme/themeOverride75.xml" ContentType="application/vnd.openxmlformats-officedocument.themeOverride+xml"/>
  <Override PartName="/ppt/theme/themeOverride76.xml" ContentType="application/vnd.openxmlformats-officedocument.themeOverr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heme/themeOverride77.xml" ContentType="application/vnd.openxmlformats-officedocument.themeOverride+xml"/>
  <Override PartName="/ppt/theme/themeOverride78.xml" ContentType="application/vnd.openxmlformats-officedocument.themeOverride+xml"/>
  <Override PartName="/ppt/theme/themeOverride79.xml" ContentType="application/vnd.openxmlformats-officedocument.themeOverride+xml"/>
  <Override PartName="/ppt/theme/themeOverride80.xml" ContentType="application/vnd.openxmlformats-officedocument.themeOverride+xml"/>
  <Override PartName="/ppt/theme/themeOverride81.xml" ContentType="application/vnd.openxmlformats-officedocument.themeOverride+xml"/>
  <Override PartName="/ppt/theme/themeOverride82.xml" ContentType="application/vnd.openxmlformats-officedocument.themeOverride+xml"/>
  <Override PartName="/ppt/theme/themeOverride83.xml" ContentType="application/vnd.openxmlformats-officedocument.themeOverride+xml"/>
  <Override PartName="/ppt/theme/themeOverride84.xml" ContentType="application/vnd.openxmlformats-officedocument.themeOverride+xml"/>
  <Override PartName="/ppt/theme/themeOverride85.xml" ContentType="application/vnd.openxmlformats-officedocument.themeOverride+xml"/>
  <Override PartName="/ppt/theme/themeOverride86.xml" ContentType="application/vnd.openxmlformats-officedocument.themeOverride+xml"/>
  <Override PartName="/ppt/theme/themeOverride87.xml" ContentType="application/vnd.openxmlformats-officedocument.themeOverride+xml"/>
  <Override PartName="/ppt/theme/themeOverride88.xml" ContentType="application/vnd.openxmlformats-officedocument.themeOverride+xml"/>
  <Override PartName="/ppt/theme/themeOverride89.xml" ContentType="application/vnd.openxmlformats-officedocument.themeOverride+xml"/>
  <Override PartName="/ppt/theme/themeOverride90.xml" ContentType="application/vnd.openxmlformats-officedocument.themeOverride+xml"/>
  <Override PartName="/ppt/theme/themeOverride91.xml" ContentType="application/vnd.openxmlformats-officedocument.themeOverride+xml"/>
  <Override PartName="/ppt/notesSlides/notesSlide4.xml" ContentType="application/vnd.openxmlformats-officedocument.presentationml.notesSlide+xml"/>
  <Override PartName="/ppt/theme/themeOverride92.xml" ContentType="application/vnd.openxmlformats-officedocument.themeOverride+xml"/>
  <Override PartName="/ppt/notesSlides/notesSlide5.xml" ContentType="application/vnd.openxmlformats-officedocument.presentationml.notesSlide+xml"/>
  <Override PartName="/ppt/theme/themeOverride93.xml" ContentType="application/vnd.openxmlformats-officedocument.themeOverride+xml"/>
  <Override PartName="/ppt/notesSlides/notesSlide6.xml" ContentType="application/vnd.openxmlformats-officedocument.presentationml.notesSlide+xml"/>
  <Override PartName="/ppt/theme/themeOverride94.xml" ContentType="application/vnd.openxmlformats-officedocument.themeOverride+xml"/>
  <Override PartName="/ppt/notesSlides/notesSlide7.xml" ContentType="application/vnd.openxmlformats-officedocument.presentationml.notesSlide+xml"/>
  <Override PartName="/ppt/theme/themeOverride95.xml" ContentType="application/vnd.openxmlformats-officedocument.themeOverride+xml"/>
  <Override PartName="/ppt/notesSlides/notesSlide8.xml" ContentType="application/vnd.openxmlformats-officedocument.presentationml.notesSlide+xml"/>
  <Override PartName="/ppt/theme/themeOverride96.xml" ContentType="application/vnd.openxmlformats-officedocument.themeOverride+xml"/>
  <Override PartName="/ppt/theme/themeOverride97.xml" ContentType="application/vnd.openxmlformats-officedocument.themeOverride+xml"/>
  <Override PartName="/ppt/theme/themeOverride98.xml" ContentType="application/vnd.openxmlformats-officedocument.themeOverride+xml"/>
  <Override PartName="/ppt/theme/themeOverride99.xml" ContentType="application/vnd.openxmlformats-officedocument.themeOverride+xml"/>
  <Override PartName="/ppt/theme/themeOverride100.xml" ContentType="application/vnd.openxmlformats-officedocument.themeOverride+xml"/>
  <Override PartName="/ppt/theme/themeOverride101.xml" ContentType="application/vnd.openxmlformats-officedocument.themeOverride+xml"/>
  <Override PartName="/ppt/theme/themeOverride102.xml" ContentType="application/vnd.openxmlformats-officedocument.themeOverride+xml"/>
  <Override PartName="/ppt/theme/themeOverride103.xml" ContentType="application/vnd.openxmlformats-officedocument.themeOverride+xml"/>
  <Override PartName="/ppt/theme/themeOverride104.xml" ContentType="application/vnd.openxmlformats-officedocument.themeOverride+xml"/>
  <Override PartName="/ppt/theme/themeOverride105.xml" ContentType="application/vnd.openxmlformats-officedocument.themeOverride+xml"/>
  <Override PartName="/ppt/theme/themeOverride106.xml" ContentType="application/vnd.openxmlformats-officedocument.themeOverride+xml"/>
  <Override PartName="/ppt/theme/themeOverride107.xml" ContentType="application/vnd.openxmlformats-officedocument.themeOverride+xml"/>
  <Override PartName="/ppt/theme/themeOverride108.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 id="2147483684" r:id="rId3"/>
    <p:sldMasterId id="2147483696" r:id="rId4"/>
    <p:sldMasterId id="2147483698" r:id="rId5"/>
    <p:sldMasterId id="2147483710" r:id="rId6"/>
    <p:sldMasterId id="2147483730" r:id="rId7"/>
    <p:sldMasterId id="2147483742" r:id="rId8"/>
    <p:sldMasterId id="2147483762" r:id="rId9"/>
    <p:sldMasterId id="2147483774" r:id="rId10"/>
    <p:sldMasterId id="2147483786" r:id="rId11"/>
    <p:sldMasterId id="2147483798" r:id="rId12"/>
    <p:sldMasterId id="2147483810" r:id="rId13"/>
    <p:sldMasterId id="2147483822" r:id="rId14"/>
    <p:sldMasterId id="2147483834" r:id="rId15"/>
    <p:sldMasterId id="2147483846" r:id="rId16"/>
    <p:sldMasterId id="2147483858" r:id="rId17"/>
  </p:sldMasterIdLst>
  <p:notesMasterIdLst>
    <p:notesMasterId r:id="rId130"/>
  </p:notesMasterIdLst>
  <p:sldIdLst>
    <p:sldId id="256" r:id="rId18"/>
    <p:sldId id="1007" r:id="rId19"/>
    <p:sldId id="1008" r:id="rId20"/>
    <p:sldId id="1009" r:id="rId21"/>
    <p:sldId id="1010" r:id="rId22"/>
    <p:sldId id="395" r:id="rId23"/>
    <p:sldId id="358" r:id="rId24"/>
    <p:sldId id="396" r:id="rId25"/>
    <p:sldId id="850" r:id="rId26"/>
    <p:sldId id="1011" r:id="rId27"/>
    <p:sldId id="1013" r:id="rId28"/>
    <p:sldId id="882" r:id="rId29"/>
    <p:sldId id="1012" r:id="rId30"/>
    <p:sldId id="1015" r:id="rId31"/>
    <p:sldId id="947" r:id="rId32"/>
    <p:sldId id="948" r:id="rId33"/>
    <p:sldId id="1054" r:id="rId34"/>
    <p:sldId id="1055" r:id="rId35"/>
    <p:sldId id="1056" r:id="rId36"/>
    <p:sldId id="1016" r:id="rId37"/>
    <p:sldId id="950" r:id="rId38"/>
    <p:sldId id="951" r:id="rId39"/>
    <p:sldId id="1017" r:id="rId40"/>
    <p:sldId id="952" r:id="rId41"/>
    <p:sldId id="1018" r:id="rId42"/>
    <p:sldId id="1019" r:id="rId43"/>
    <p:sldId id="1020" r:id="rId44"/>
    <p:sldId id="1021" r:id="rId45"/>
    <p:sldId id="1022" r:id="rId46"/>
    <p:sldId id="1023" r:id="rId47"/>
    <p:sldId id="1027" r:id="rId48"/>
    <p:sldId id="953" r:id="rId49"/>
    <p:sldId id="954" r:id="rId50"/>
    <p:sldId id="1029" r:id="rId51"/>
    <p:sldId id="1030" r:id="rId52"/>
    <p:sldId id="1031" r:id="rId53"/>
    <p:sldId id="1032" r:id="rId54"/>
    <p:sldId id="1033" r:id="rId55"/>
    <p:sldId id="1034" r:id="rId56"/>
    <p:sldId id="1035" r:id="rId57"/>
    <p:sldId id="1036" r:id="rId58"/>
    <p:sldId id="1037" r:id="rId59"/>
    <p:sldId id="1038" r:id="rId60"/>
    <p:sldId id="1028" r:id="rId61"/>
    <p:sldId id="955" r:id="rId62"/>
    <p:sldId id="852" r:id="rId63"/>
    <p:sldId id="1039" r:id="rId64"/>
    <p:sldId id="853" r:id="rId65"/>
    <p:sldId id="1005" r:id="rId66"/>
    <p:sldId id="1006" r:id="rId67"/>
    <p:sldId id="956" r:id="rId68"/>
    <p:sldId id="958" r:id="rId69"/>
    <p:sldId id="959" r:id="rId70"/>
    <p:sldId id="960" r:id="rId71"/>
    <p:sldId id="1040" r:id="rId72"/>
    <p:sldId id="961" r:id="rId73"/>
    <p:sldId id="962" r:id="rId74"/>
    <p:sldId id="963" r:id="rId75"/>
    <p:sldId id="1041" r:id="rId76"/>
    <p:sldId id="964" r:id="rId77"/>
    <p:sldId id="965" r:id="rId78"/>
    <p:sldId id="966" r:id="rId79"/>
    <p:sldId id="401" r:id="rId80"/>
    <p:sldId id="967" r:id="rId81"/>
    <p:sldId id="402" r:id="rId82"/>
    <p:sldId id="968" r:id="rId83"/>
    <p:sldId id="1042" r:id="rId84"/>
    <p:sldId id="969" r:id="rId85"/>
    <p:sldId id="970" r:id="rId86"/>
    <p:sldId id="971" r:id="rId87"/>
    <p:sldId id="972" r:id="rId88"/>
    <p:sldId id="1043" r:id="rId89"/>
    <p:sldId id="973" r:id="rId90"/>
    <p:sldId id="974" r:id="rId91"/>
    <p:sldId id="1057" r:id="rId92"/>
    <p:sldId id="1044" r:id="rId93"/>
    <p:sldId id="975" r:id="rId94"/>
    <p:sldId id="977" r:id="rId95"/>
    <p:sldId id="978" r:id="rId96"/>
    <p:sldId id="1045" r:id="rId97"/>
    <p:sldId id="980" r:id="rId98"/>
    <p:sldId id="981" r:id="rId99"/>
    <p:sldId id="982" r:id="rId100"/>
    <p:sldId id="1058" r:id="rId101"/>
    <p:sldId id="1059" r:id="rId102"/>
    <p:sldId id="983" r:id="rId103"/>
    <p:sldId id="1046" r:id="rId104"/>
    <p:sldId id="1000" r:id="rId105"/>
    <p:sldId id="984" r:id="rId106"/>
    <p:sldId id="985" r:id="rId107"/>
    <p:sldId id="986" r:id="rId108"/>
    <p:sldId id="1001" r:id="rId109"/>
    <p:sldId id="987" r:id="rId110"/>
    <p:sldId id="988" r:id="rId111"/>
    <p:sldId id="1049" r:id="rId112"/>
    <p:sldId id="1050" r:id="rId113"/>
    <p:sldId id="1051" r:id="rId114"/>
    <p:sldId id="1052" r:id="rId115"/>
    <p:sldId id="1053" r:id="rId116"/>
    <p:sldId id="1047" r:id="rId117"/>
    <p:sldId id="989" r:id="rId118"/>
    <p:sldId id="990" r:id="rId119"/>
    <p:sldId id="991" r:id="rId120"/>
    <p:sldId id="992" r:id="rId121"/>
    <p:sldId id="993" r:id="rId122"/>
    <p:sldId id="1003" r:id="rId123"/>
    <p:sldId id="994" r:id="rId124"/>
    <p:sldId id="1048" r:id="rId125"/>
    <p:sldId id="995" r:id="rId126"/>
    <p:sldId id="996" r:id="rId127"/>
    <p:sldId id="997" r:id="rId128"/>
    <p:sldId id="428" r:id="rId1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41" autoAdjust="0"/>
    <p:restoredTop sz="94676" autoAdjust="0"/>
  </p:normalViewPr>
  <p:slideViewPr>
    <p:cSldViewPr showGuides="1">
      <p:cViewPr varScale="1">
        <p:scale>
          <a:sx n="87" d="100"/>
          <a:sy n="87" d="100"/>
        </p:scale>
        <p:origin x="158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9" d="100"/>
        <a:sy n="39" d="100"/>
      </p:scale>
      <p:origin x="0" y="0"/>
    </p:cViewPr>
  </p:sorterViewPr>
  <p:notesViewPr>
    <p:cSldViewPr>
      <p:cViewPr varScale="1">
        <p:scale>
          <a:sx n="83" d="100"/>
          <a:sy n="83" d="100"/>
        </p:scale>
        <p:origin x="-204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117" Type="http://schemas.openxmlformats.org/officeDocument/2006/relationships/slide" Target="slides/slide100.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slide" Target="slides/slide51.xml"/><Relationship Id="rId84" Type="http://schemas.openxmlformats.org/officeDocument/2006/relationships/slide" Target="slides/slide67.xml"/><Relationship Id="rId89" Type="http://schemas.openxmlformats.org/officeDocument/2006/relationships/slide" Target="slides/slide72.xml"/><Relationship Id="rId112" Type="http://schemas.openxmlformats.org/officeDocument/2006/relationships/slide" Target="slides/slide95.xml"/><Relationship Id="rId133" Type="http://schemas.openxmlformats.org/officeDocument/2006/relationships/theme" Target="theme/theme1.xml"/><Relationship Id="rId16" Type="http://schemas.openxmlformats.org/officeDocument/2006/relationships/slideMaster" Target="slideMasters/slideMaster16.xml"/><Relationship Id="rId107" Type="http://schemas.openxmlformats.org/officeDocument/2006/relationships/slide" Target="slides/slide90.xml"/><Relationship Id="rId11" Type="http://schemas.openxmlformats.org/officeDocument/2006/relationships/slideMaster" Target="slideMasters/slideMaster11.xml"/><Relationship Id="rId32" Type="http://schemas.openxmlformats.org/officeDocument/2006/relationships/slide" Target="slides/slide15.xml"/><Relationship Id="rId37" Type="http://schemas.openxmlformats.org/officeDocument/2006/relationships/slide" Target="slides/slide20.xml"/><Relationship Id="rId53" Type="http://schemas.openxmlformats.org/officeDocument/2006/relationships/slide" Target="slides/slide36.xml"/><Relationship Id="rId58" Type="http://schemas.openxmlformats.org/officeDocument/2006/relationships/slide" Target="slides/slide41.xml"/><Relationship Id="rId74" Type="http://schemas.openxmlformats.org/officeDocument/2006/relationships/slide" Target="slides/slide57.xml"/><Relationship Id="rId79" Type="http://schemas.openxmlformats.org/officeDocument/2006/relationships/slide" Target="slides/slide62.xml"/><Relationship Id="rId102" Type="http://schemas.openxmlformats.org/officeDocument/2006/relationships/slide" Target="slides/slide85.xml"/><Relationship Id="rId123" Type="http://schemas.openxmlformats.org/officeDocument/2006/relationships/slide" Target="slides/slide106.xml"/><Relationship Id="rId128" Type="http://schemas.openxmlformats.org/officeDocument/2006/relationships/slide" Target="slides/slide111.xml"/><Relationship Id="rId5" Type="http://schemas.openxmlformats.org/officeDocument/2006/relationships/slideMaster" Target="slideMasters/slideMaster5.xml"/><Relationship Id="rId90" Type="http://schemas.openxmlformats.org/officeDocument/2006/relationships/slide" Target="slides/slide73.xml"/><Relationship Id="rId95" Type="http://schemas.openxmlformats.org/officeDocument/2006/relationships/slide" Target="slides/slide78.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100" Type="http://schemas.openxmlformats.org/officeDocument/2006/relationships/slide" Target="slides/slide83.xml"/><Relationship Id="rId105" Type="http://schemas.openxmlformats.org/officeDocument/2006/relationships/slide" Target="slides/slide88.xml"/><Relationship Id="rId113" Type="http://schemas.openxmlformats.org/officeDocument/2006/relationships/slide" Target="slides/slide96.xml"/><Relationship Id="rId118" Type="http://schemas.openxmlformats.org/officeDocument/2006/relationships/slide" Target="slides/slide101.xml"/><Relationship Id="rId126" Type="http://schemas.openxmlformats.org/officeDocument/2006/relationships/slide" Target="slides/slide109.xml"/><Relationship Id="rId134"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slide" Target="slides/slide68.xml"/><Relationship Id="rId93" Type="http://schemas.openxmlformats.org/officeDocument/2006/relationships/slide" Target="slides/slide76.xml"/><Relationship Id="rId98" Type="http://schemas.openxmlformats.org/officeDocument/2006/relationships/slide" Target="slides/slide81.xml"/><Relationship Id="rId121" Type="http://schemas.openxmlformats.org/officeDocument/2006/relationships/slide" Target="slides/slide104.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103" Type="http://schemas.openxmlformats.org/officeDocument/2006/relationships/slide" Target="slides/slide86.xml"/><Relationship Id="rId108" Type="http://schemas.openxmlformats.org/officeDocument/2006/relationships/slide" Target="slides/slide91.xml"/><Relationship Id="rId116" Type="http://schemas.openxmlformats.org/officeDocument/2006/relationships/slide" Target="slides/slide99.xml"/><Relationship Id="rId124" Type="http://schemas.openxmlformats.org/officeDocument/2006/relationships/slide" Target="slides/slide107.xml"/><Relationship Id="rId129" Type="http://schemas.openxmlformats.org/officeDocument/2006/relationships/slide" Target="slides/slide112.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slide" Target="slides/slide66.xml"/><Relationship Id="rId88" Type="http://schemas.openxmlformats.org/officeDocument/2006/relationships/slide" Target="slides/slide71.xml"/><Relationship Id="rId91" Type="http://schemas.openxmlformats.org/officeDocument/2006/relationships/slide" Target="slides/slide74.xml"/><Relationship Id="rId96" Type="http://schemas.openxmlformats.org/officeDocument/2006/relationships/slide" Target="slides/slide79.xml"/><Relationship Id="rId111" Type="http://schemas.openxmlformats.org/officeDocument/2006/relationships/slide" Target="slides/slide94.xml"/><Relationship Id="rId13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6" Type="http://schemas.openxmlformats.org/officeDocument/2006/relationships/slide" Target="slides/slide89.xml"/><Relationship Id="rId114" Type="http://schemas.openxmlformats.org/officeDocument/2006/relationships/slide" Target="slides/slide97.xml"/><Relationship Id="rId119" Type="http://schemas.openxmlformats.org/officeDocument/2006/relationships/slide" Target="slides/slide102.xml"/><Relationship Id="rId127" Type="http://schemas.openxmlformats.org/officeDocument/2006/relationships/slide" Target="slides/slide11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slide" Target="slides/slide69.xml"/><Relationship Id="rId94" Type="http://schemas.openxmlformats.org/officeDocument/2006/relationships/slide" Target="slides/slide77.xml"/><Relationship Id="rId99" Type="http://schemas.openxmlformats.org/officeDocument/2006/relationships/slide" Target="slides/slide82.xml"/><Relationship Id="rId101" Type="http://schemas.openxmlformats.org/officeDocument/2006/relationships/slide" Target="slides/slide84.xml"/><Relationship Id="rId122" Type="http://schemas.openxmlformats.org/officeDocument/2006/relationships/slide" Target="slides/slide105.xml"/><Relationship Id="rId13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1.xml"/><Relationship Id="rId39" Type="http://schemas.openxmlformats.org/officeDocument/2006/relationships/slide" Target="slides/slide22.xml"/><Relationship Id="rId109" Type="http://schemas.openxmlformats.org/officeDocument/2006/relationships/slide" Target="slides/slide9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6" Type="http://schemas.openxmlformats.org/officeDocument/2006/relationships/slide" Target="slides/slide59.xml"/><Relationship Id="rId97" Type="http://schemas.openxmlformats.org/officeDocument/2006/relationships/slide" Target="slides/slide80.xml"/><Relationship Id="rId104" Type="http://schemas.openxmlformats.org/officeDocument/2006/relationships/slide" Target="slides/slide87.xml"/><Relationship Id="rId120" Type="http://schemas.openxmlformats.org/officeDocument/2006/relationships/slide" Target="slides/slide103.xml"/><Relationship Id="rId125" Type="http://schemas.openxmlformats.org/officeDocument/2006/relationships/slide" Target="slides/slide108.xml"/><Relationship Id="rId7" Type="http://schemas.openxmlformats.org/officeDocument/2006/relationships/slideMaster" Target="slideMasters/slideMaster7.xml"/><Relationship Id="rId71" Type="http://schemas.openxmlformats.org/officeDocument/2006/relationships/slide" Target="slides/slide54.xml"/><Relationship Id="rId92" Type="http://schemas.openxmlformats.org/officeDocument/2006/relationships/slide" Target="slides/slide75.xml"/><Relationship Id="rId2" Type="http://schemas.openxmlformats.org/officeDocument/2006/relationships/slideMaster" Target="slideMasters/slideMaster2.xml"/><Relationship Id="rId29" Type="http://schemas.openxmlformats.org/officeDocument/2006/relationships/slide" Target="slides/slide12.xml"/><Relationship Id="rId24" Type="http://schemas.openxmlformats.org/officeDocument/2006/relationships/slide" Target="slides/slide7.xml"/><Relationship Id="rId40" Type="http://schemas.openxmlformats.org/officeDocument/2006/relationships/slide" Target="slides/slide23.xml"/><Relationship Id="rId45" Type="http://schemas.openxmlformats.org/officeDocument/2006/relationships/slide" Target="slides/slide28.xml"/><Relationship Id="rId66" Type="http://schemas.openxmlformats.org/officeDocument/2006/relationships/slide" Target="slides/slide49.xml"/><Relationship Id="rId87" Type="http://schemas.openxmlformats.org/officeDocument/2006/relationships/slide" Target="slides/slide70.xml"/><Relationship Id="rId110" Type="http://schemas.openxmlformats.org/officeDocument/2006/relationships/slide" Target="slides/slide93.xml"/><Relationship Id="rId115" Type="http://schemas.openxmlformats.org/officeDocument/2006/relationships/slide" Target="slides/slide98.xml"/><Relationship Id="rId131" Type="http://schemas.openxmlformats.org/officeDocument/2006/relationships/presProps" Target="presProps.xml"/><Relationship Id="rId61" Type="http://schemas.openxmlformats.org/officeDocument/2006/relationships/slide" Target="slides/slide44.xml"/><Relationship Id="rId82" Type="http://schemas.openxmlformats.org/officeDocument/2006/relationships/slide" Target="slides/slide65.xml"/><Relationship Id="rId19"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16A0D4-136C-4AE1-AE02-8E42AD24353B}"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IN"/>
        </a:p>
      </dgm:t>
    </dgm:pt>
    <dgm:pt modelId="{E1B7128E-9C3B-4FA2-A328-93681C9AD3F3}">
      <dgm:prSet phldrT="[Text]"/>
      <dgm:spPr/>
      <dgm:t>
        <a:bodyPr/>
        <a:lstStyle/>
        <a:p>
          <a:r>
            <a:rPr lang="en-IN" dirty="0" smtClean="0"/>
            <a:t>1. Selecting </a:t>
          </a:r>
          <a:r>
            <a:rPr lang="en-IN" dirty="0"/>
            <a:t>Customers to Serve</a:t>
          </a:r>
        </a:p>
      </dgm:t>
    </dgm:pt>
    <dgm:pt modelId="{89A44B76-4A78-4C70-BE43-569B581346C2}" type="parTrans" cxnId="{CEF61A9B-2A88-45FE-A5F3-987BC74139B1}">
      <dgm:prSet/>
      <dgm:spPr/>
      <dgm:t>
        <a:bodyPr/>
        <a:lstStyle/>
        <a:p>
          <a:endParaRPr lang="en-IN"/>
        </a:p>
      </dgm:t>
    </dgm:pt>
    <dgm:pt modelId="{584D0BA6-DB88-4827-B7FC-7519B9C7C345}" type="sibTrans" cxnId="{CEF61A9B-2A88-45FE-A5F3-987BC74139B1}">
      <dgm:prSet/>
      <dgm:spPr/>
      <dgm:t>
        <a:bodyPr/>
        <a:lstStyle/>
        <a:p>
          <a:endParaRPr lang="en-IN"/>
        </a:p>
      </dgm:t>
    </dgm:pt>
    <dgm:pt modelId="{A9B09C4F-59AB-47A2-881A-2D2207165EA4}">
      <dgm:prSet phldrT="[Text]"/>
      <dgm:spPr/>
      <dgm:t>
        <a:bodyPr/>
        <a:lstStyle/>
        <a:p>
          <a:r>
            <a:rPr lang="en-IN" dirty="0" smtClean="0"/>
            <a:t>2. Choosing </a:t>
          </a:r>
          <a:r>
            <a:rPr lang="en-IN" dirty="0"/>
            <a:t>a Value Proposition </a:t>
          </a:r>
        </a:p>
      </dgm:t>
    </dgm:pt>
    <dgm:pt modelId="{6471DE00-ABC7-4961-A003-76B80F779DBE}" type="parTrans" cxnId="{FC8CE430-7522-4B31-A171-2ED35CC1E755}">
      <dgm:prSet/>
      <dgm:spPr/>
      <dgm:t>
        <a:bodyPr/>
        <a:lstStyle/>
        <a:p>
          <a:endParaRPr lang="en-IN"/>
        </a:p>
      </dgm:t>
    </dgm:pt>
    <dgm:pt modelId="{5A43B888-45FD-42BD-98C6-98620FB75587}" type="sibTrans" cxnId="{FC8CE430-7522-4B31-A171-2ED35CC1E755}">
      <dgm:prSet/>
      <dgm:spPr/>
      <dgm:t>
        <a:bodyPr/>
        <a:lstStyle/>
        <a:p>
          <a:endParaRPr lang="en-IN"/>
        </a:p>
      </dgm:t>
    </dgm:pt>
    <dgm:pt modelId="{E30C96EB-21ED-474C-A79F-7DA1FB40F925}">
      <dgm:prSet phldrT="[Text]"/>
      <dgm:spPr/>
      <dgm:t>
        <a:bodyPr/>
        <a:lstStyle/>
        <a:p>
          <a:r>
            <a:rPr lang="en-IN" dirty="0" smtClean="0"/>
            <a:t>3. Marketing </a:t>
          </a:r>
          <a:r>
            <a:rPr lang="en-IN" dirty="0"/>
            <a:t>Management Orientations</a:t>
          </a:r>
        </a:p>
      </dgm:t>
    </dgm:pt>
    <dgm:pt modelId="{844C29CB-8C4A-4A92-80B6-07F30928DC21}" type="parTrans" cxnId="{DD860D48-DBB1-46F2-AF27-21CDDCD0BFA6}">
      <dgm:prSet/>
      <dgm:spPr/>
      <dgm:t>
        <a:bodyPr/>
        <a:lstStyle/>
        <a:p>
          <a:endParaRPr lang="en-IN"/>
        </a:p>
      </dgm:t>
    </dgm:pt>
    <dgm:pt modelId="{8787DE37-BB24-405F-B205-1D2379079586}" type="sibTrans" cxnId="{DD860D48-DBB1-46F2-AF27-21CDDCD0BFA6}">
      <dgm:prSet/>
      <dgm:spPr/>
      <dgm:t>
        <a:bodyPr/>
        <a:lstStyle/>
        <a:p>
          <a:endParaRPr lang="en-IN"/>
        </a:p>
      </dgm:t>
    </dgm:pt>
    <dgm:pt modelId="{ABCCEF0E-DE6F-4A81-A703-6516D1A6E78D}">
      <dgm:prSet phldrT="[Text]"/>
      <dgm:spPr/>
      <dgm:t>
        <a:bodyPr/>
        <a:lstStyle/>
        <a:p>
          <a:r>
            <a:rPr lang="en-IN" dirty="0" smtClean="0"/>
            <a:t>4. Preparing </a:t>
          </a:r>
          <a:r>
            <a:rPr lang="en-IN" dirty="0"/>
            <a:t>an Integrated Marketing Plan and Program </a:t>
          </a:r>
        </a:p>
      </dgm:t>
    </dgm:pt>
    <dgm:pt modelId="{D25E0705-4969-4B90-8FBB-1FD2E132F15E}" type="parTrans" cxnId="{D0C039A8-F1F6-47C1-A5D4-42C641D9167E}">
      <dgm:prSet/>
      <dgm:spPr/>
      <dgm:t>
        <a:bodyPr/>
        <a:lstStyle/>
        <a:p>
          <a:endParaRPr lang="en-IN"/>
        </a:p>
      </dgm:t>
    </dgm:pt>
    <dgm:pt modelId="{21105A6F-A146-49CB-BCDC-3BADE963B46E}" type="sibTrans" cxnId="{D0C039A8-F1F6-47C1-A5D4-42C641D9167E}">
      <dgm:prSet/>
      <dgm:spPr/>
      <dgm:t>
        <a:bodyPr/>
        <a:lstStyle/>
        <a:p>
          <a:endParaRPr lang="en-IN"/>
        </a:p>
      </dgm:t>
    </dgm:pt>
    <dgm:pt modelId="{8D5A5FAF-3A75-4972-8E9C-10021DFF3967}" type="pres">
      <dgm:prSet presAssocID="{3616A0D4-136C-4AE1-AE02-8E42AD24353B}" presName="compositeShape" presStyleCnt="0">
        <dgm:presLayoutVars>
          <dgm:chMax val="7"/>
          <dgm:dir/>
          <dgm:resizeHandles val="exact"/>
        </dgm:presLayoutVars>
      </dgm:prSet>
      <dgm:spPr/>
      <dgm:t>
        <a:bodyPr/>
        <a:lstStyle/>
        <a:p>
          <a:endParaRPr lang="en-IN"/>
        </a:p>
      </dgm:t>
    </dgm:pt>
    <dgm:pt modelId="{9A89C93C-9211-4238-8157-C3A38AD02747}" type="pres">
      <dgm:prSet presAssocID="{3616A0D4-136C-4AE1-AE02-8E42AD24353B}" presName="wedge1" presStyleLbl="node1" presStyleIdx="0" presStyleCnt="4"/>
      <dgm:spPr/>
      <dgm:t>
        <a:bodyPr/>
        <a:lstStyle/>
        <a:p>
          <a:endParaRPr lang="en-IN"/>
        </a:p>
      </dgm:t>
    </dgm:pt>
    <dgm:pt modelId="{517C49E0-6B77-43AA-87C6-E4B1B231332A}" type="pres">
      <dgm:prSet presAssocID="{3616A0D4-136C-4AE1-AE02-8E42AD24353B}" presName="dummy1a" presStyleCnt="0"/>
      <dgm:spPr/>
      <dgm:t>
        <a:bodyPr/>
        <a:lstStyle/>
        <a:p>
          <a:endParaRPr lang="en-IN"/>
        </a:p>
      </dgm:t>
    </dgm:pt>
    <dgm:pt modelId="{058BC552-735B-49FC-8D0D-A44C0DB3BC30}" type="pres">
      <dgm:prSet presAssocID="{3616A0D4-136C-4AE1-AE02-8E42AD24353B}" presName="dummy1b" presStyleCnt="0"/>
      <dgm:spPr/>
      <dgm:t>
        <a:bodyPr/>
        <a:lstStyle/>
        <a:p>
          <a:endParaRPr lang="en-IN"/>
        </a:p>
      </dgm:t>
    </dgm:pt>
    <dgm:pt modelId="{91D8653E-29FA-4F54-BE0E-4DBBFECB0E4A}" type="pres">
      <dgm:prSet presAssocID="{3616A0D4-136C-4AE1-AE02-8E42AD24353B}" presName="wedge1Tx" presStyleLbl="node1" presStyleIdx="0" presStyleCnt="4">
        <dgm:presLayoutVars>
          <dgm:chMax val="0"/>
          <dgm:chPref val="0"/>
          <dgm:bulletEnabled val="1"/>
        </dgm:presLayoutVars>
      </dgm:prSet>
      <dgm:spPr/>
      <dgm:t>
        <a:bodyPr/>
        <a:lstStyle/>
        <a:p>
          <a:endParaRPr lang="en-IN"/>
        </a:p>
      </dgm:t>
    </dgm:pt>
    <dgm:pt modelId="{371B50DD-4EF5-4288-95D7-3B64195076D7}" type="pres">
      <dgm:prSet presAssocID="{3616A0D4-136C-4AE1-AE02-8E42AD24353B}" presName="wedge2" presStyleLbl="node1" presStyleIdx="1" presStyleCnt="4"/>
      <dgm:spPr/>
      <dgm:t>
        <a:bodyPr/>
        <a:lstStyle/>
        <a:p>
          <a:endParaRPr lang="en-IN"/>
        </a:p>
      </dgm:t>
    </dgm:pt>
    <dgm:pt modelId="{C0B52A7C-C54C-4B57-A445-5197DFF84C4F}" type="pres">
      <dgm:prSet presAssocID="{3616A0D4-136C-4AE1-AE02-8E42AD24353B}" presName="dummy2a" presStyleCnt="0"/>
      <dgm:spPr/>
      <dgm:t>
        <a:bodyPr/>
        <a:lstStyle/>
        <a:p>
          <a:endParaRPr lang="en-IN"/>
        </a:p>
      </dgm:t>
    </dgm:pt>
    <dgm:pt modelId="{C3FE5469-F996-4B25-910D-BBD1380A5D1D}" type="pres">
      <dgm:prSet presAssocID="{3616A0D4-136C-4AE1-AE02-8E42AD24353B}" presName="dummy2b" presStyleCnt="0"/>
      <dgm:spPr/>
      <dgm:t>
        <a:bodyPr/>
        <a:lstStyle/>
        <a:p>
          <a:endParaRPr lang="en-IN"/>
        </a:p>
      </dgm:t>
    </dgm:pt>
    <dgm:pt modelId="{5DAF1461-DAB9-48A9-8EA7-0AACC3F497BD}" type="pres">
      <dgm:prSet presAssocID="{3616A0D4-136C-4AE1-AE02-8E42AD24353B}" presName="wedge2Tx" presStyleLbl="node1" presStyleIdx="1" presStyleCnt="4">
        <dgm:presLayoutVars>
          <dgm:chMax val="0"/>
          <dgm:chPref val="0"/>
          <dgm:bulletEnabled val="1"/>
        </dgm:presLayoutVars>
      </dgm:prSet>
      <dgm:spPr/>
      <dgm:t>
        <a:bodyPr/>
        <a:lstStyle/>
        <a:p>
          <a:endParaRPr lang="en-IN"/>
        </a:p>
      </dgm:t>
    </dgm:pt>
    <dgm:pt modelId="{8B3AB0FB-C59F-4A28-B4F2-EA4328A1E3D0}" type="pres">
      <dgm:prSet presAssocID="{3616A0D4-136C-4AE1-AE02-8E42AD24353B}" presName="wedge3" presStyleLbl="node1" presStyleIdx="2" presStyleCnt="4"/>
      <dgm:spPr/>
      <dgm:t>
        <a:bodyPr/>
        <a:lstStyle/>
        <a:p>
          <a:endParaRPr lang="en-IN"/>
        </a:p>
      </dgm:t>
    </dgm:pt>
    <dgm:pt modelId="{F6AB6B81-5D2A-4EE8-848E-6F2381C0B8D3}" type="pres">
      <dgm:prSet presAssocID="{3616A0D4-136C-4AE1-AE02-8E42AD24353B}" presName="dummy3a" presStyleCnt="0"/>
      <dgm:spPr/>
      <dgm:t>
        <a:bodyPr/>
        <a:lstStyle/>
        <a:p>
          <a:endParaRPr lang="en-IN"/>
        </a:p>
      </dgm:t>
    </dgm:pt>
    <dgm:pt modelId="{3E64F838-8DD8-45ED-8C86-2FC2207F330D}" type="pres">
      <dgm:prSet presAssocID="{3616A0D4-136C-4AE1-AE02-8E42AD24353B}" presName="dummy3b" presStyleCnt="0"/>
      <dgm:spPr/>
      <dgm:t>
        <a:bodyPr/>
        <a:lstStyle/>
        <a:p>
          <a:endParaRPr lang="en-IN"/>
        </a:p>
      </dgm:t>
    </dgm:pt>
    <dgm:pt modelId="{19270F94-517D-4999-964F-E26CF0379D1B}" type="pres">
      <dgm:prSet presAssocID="{3616A0D4-136C-4AE1-AE02-8E42AD24353B}" presName="wedge3Tx" presStyleLbl="node1" presStyleIdx="2" presStyleCnt="4">
        <dgm:presLayoutVars>
          <dgm:chMax val="0"/>
          <dgm:chPref val="0"/>
          <dgm:bulletEnabled val="1"/>
        </dgm:presLayoutVars>
      </dgm:prSet>
      <dgm:spPr/>
      <dgm:t>
        <a:bodyPr/>
        <a:lstStyle/>
        <a:p>
          <a:endParaRPr lang="en-IN"/>
        </a:p>
      </dgm:t>
    </dgm:pt>
    <dgm:pt modelId="{ACB6BB78-1E09-4767-8137-5558CA5941E7}" type="pres">
      <dgm:prSet presAssocID="{3616A0D4-136C-4AE1-AE02-8E42AD24353B}" presName="wedge4" presStyleLbl="node1" presStyleIdx="3" presStyleCnt="4"/>
      <dgm:spPr/>
      <dgm:t>
        <a:bodyPr/>
        <a:lstStyle/>
        <a:p>
          <a:endParaRPr lang="en-IN"/>
        </a:p>
      </dgm:t>
    </dgm:pt>
    <dgm:pt modelId="{AEC6C3F3-7129-46A3-962F-2C8B0D701D39}" type="pres">
      <dgm:prSet presAssocID="{3616A0D4-136C-4AE1-AE02-8E42AD24353B}" presName="dummy4a" presStyleCnt="0"/>
      <dgm:spPr/>
      <dgm:t>
        <a:bodyPr/>
        <a:lstStyle/>
        <a:p>
          <a:endParaRPr lang="en-IN"/>
        </a:p>
      </dgm:t>
    </dgm:pt>
    <dgm:pt modelId="{2696A690-3484-4599-BC67-16294B6EE9DC}" type="pres">
      <dgm:prSet presAssocID="{3616A0D4-136C-4AE1-AE02-8E42AD24353B}" presName="dummy4b" presStyleCnt="0"/>
      <dgm:spPr/>
      <dgm:t>
        <a:bodyPr/>
        <a:lstStyle/>
        <a:p>
          <a:endParaRPr lang="en-IN"/>
        </a:p>
      </dgm:t>
    </dgm:pt>
    <dgm:pt modelId="{70813791-3B06-4D58-A314-0505C2E48D2C}" type="pres">
      <dgm:prSet presAssocID="{3616A0D4-136C-4AE1-AE02-8E42AD24353B}" presName="wedge4Tx" presStyleLbl="node1" presStyleIdx="3" presStyleCnt="4">
        <dgm:presLayoutVars>
          <dgm:chMax val="0"/>
          <dgm:chPref val="0"/>
          <dgm:bulletEnabled val="1"/>
        </dgm:presLayoutVars>
      </dgm:prSet>
      <dgm:spPr/>
      <dgm:t>
        <a:bodyPr/>
        <a:lstStyle/>
        <a:p>
          <a:endParaRPr lang="en-IN"/>
        </a:p>
      </dgm:t>
    </dgm:pt>
    <dgm:pt modelId="{7EAF67D5-3506-48DD-BBF4-5B953D79B2D5}" type="pres">
      <dgm:prSet presAssocID="{584D0BA6-DB88-4827-B7FC-7519B9C7C345}" presName="arrowWedge1" presStyleLbl="fgSibTrans2D1" presStyleIdx="0" presStyleCnt="4"/>
      <dgm:spPr/>
      <dgm:t>
        <a:bodyPr/>
        <a:lstStyle/>
        <a:p>
          <a:endParaRPr lang="en-IN"/>
        </a:p>
      </dgm:t>
    </dgm:pt>
    <dgm:pt modelId="{B9A80853-A76D-4003-8F2B-E1B711DCC308}" type="pres">
      <dgm:prSet presAssocID="{5A43B888-45FD-42BD-98C6-98620FB75587}" presName="arrowWedge2" presStyleLbl="fgSibTrans2D1" presStyleIdx="1" presStyleCnt="4"/>
      <dgm:spPr/>
      <dgm:t>
        <a:bodyPr/>
        <a:lstStyle/>
        <a:p>
          <a:endParaRPr lang="en-IN"/>
        </a:p>
      </dgm:t>
    </dgm:pt>
    <dgm:pt modelId="{EF9232E1-C117-442C-8B0C-227EC80F7CC5}" type="pres">
      <dgm:prSet presAssocID="{8787DE37-BB24-405F-B205-1D2379079586}" presName="arrowWedge3" presStyleLbl="fgSibTrans2D1" presStyleIdx="2" presStyleCnt="4"/>
      <dgm:spPr/>
      <dgm:t>
        <a:bodyPr/>
        <a:lstStyle/>
        <a:p>
          <a:endParaRPr lang="en-IN"/>
        </a:p>
      </dgm:t>
    </dgm:pt>
    <dgm:pt modelId="{CB38E463-A5E9-4F3C-86C2-F10602DD23FD}" type="pres">
      <dgm:prSet presAssocID="{21105A6F-A146-49CB-BCDC-3BADE963B46E}" presName="arrowWedge4" presStyleLbl="fgSibTrans2D1" presStyleIdx="3" presStyleCnt="4"/>
      <dgm:spPr/>
      <dgm:t>
        <a:bodyPr/>
        <a:lstStyle/>
        <a:p>
          <a:endParaRPr lang="en-IN"/>
        </a:p>
      </dgm:t>
    </dgm:pt>
  </dgm:ptLst>
  <dgm:cxnLst>
    <dgm:cxn modelId="{DD860D48-DBB1-46F2-AF27-21CDDCD0BFA6}" srcId="{3616A0D4-136C-4AE1-AE02-8E42AD24353B}" destId="{E30C96EB-21ED-474C-A79F-7DA1FB40F925}" srcOrd="2" destOrd="0" parTransId="{844C29CB-8C4A-4A92-80B6-07F30928DC21}" sibTransId="{8787DE37-BB24-405F-B205-1D2379079586}"/>
    <dgm:cxn modelId="{8F3B0BA9-FA01-42BA-B50D-01CDFCFC17AA}" type="presOf" srcId="{E30C96EB-21ED-474C-A79F-7DA1FB40F925}" destId="{19270F94-517D-4999-964F-E26CF0379D1B}" srcOrd="1" destOrd="0" presId="urn:microsoft.com/office/officeart/2005/8/layout/cycle8"/>
    <dgm:cxn modelId="{FC8CE430-7522-4B31-A171-2ED35CC1E755}" srcId="{3616A0D4-136C-4AE1-AE02-8E42AD24353B}" destId="{A9B09C4F-59AB-47A2-881A-2D2207165EA4}" srcOrd="1" destOrd="0" parTransId="{6471DE00-ABC7-4961-A003-76B80F779DBE}" sibTransId="{5A43B888-45FD-42BD-98C6-98620FB75587}"/>
    <dgm:cxn modelId="{EC1BC352-253D-439B-AF43-3CBA20BD459E}" type="presOf" srcId="{A9B09C4F-59AB-47A2-881A-2D2207165EA4}" destId="{371B50DD-4EF5-4288-95D7-3B64195076D7}" srcOrd="0" destOrd="0" presId="urn:microsoft.com/office/officeart/2005/8/layout/cycle8"/>
    <dgm:cxn modelId="{8EF50B45-EA87-4824-BF33-924A3F167BE3}" type="presOf" srcId="{ABCCEF0E-DE6F-4A81-A703-6516D1A6E78D}" destId="{ACB6BB78-1E09-4767-8137-5558CA5941E7}" srcOrd="0" destOrd="0" presId="urn:microsoft.com/office/officeart/2005/8/layout/cycle8"/>
    <dgm:cxn modelId="{0E8886B4-95C5-461F-BF24-8A0A76024F04}" type="presOf" srcId="{E1B7128E-9C3B-4FA2-A328-93681C9AD3F3}" destId="{91D8653E-29FA-4F54-BE0E-4DBBFECB0E4A}" srcOrd="1" destOrd="0" presId="urn:microsoft.com/office/officeart/2005/8/layout/cycle8"/>
    <dgm:cxn modelId="{D0C039A8-F1F6-47C1-A5D4-42C641D9167E}" srcId="{3616A0D4-136C-4AE1-AE02-8E42AD24353B}" destId="{ABCCEF0E-DE6F-4A81-A703-6516D1A6E78D}" srcOrd="3" destOrd="0" parTransId="{D25E0705-4969-4B90-8FBB-1FD2E132F15E}" sibTransId="{21105A6F-A146-49CB-BCDC-3BADE963B46E}"/>
    <dgm:cxn modelId="{6D08F04C-AB99-42AD-8FDF-C5D1E8BA340C}" type="presOf" srcId="{A9B09C4F-59AB-47A2-881A-2D2207165EA4}" destId="{5DAF1461-DAB9-48A9-8EA7-0AACC3F497BD}" srcOrd="1" destOrd="0" presId="urn:microsoft.com/office/officeart/2005/8/layout/cycle8"/>
    <dgm:cxn modelId="{5DF0E979-C307-4A26-982F-5FD7B9D8F2BE}" type="presOf" srcId="{ABCCEF0E-DE6F-4A81-A703-6516D1A6E78D}" destId="{70813791-3B06-4D58-A314-0505C2E48D2C}" srcOrd="1" destOrd="0" presId="urn:microsoft.com/office/officeart/2005/8/layout/cycle8"/>
    <dgm:cxn modelId="{DB3AFF94-637C-4DA9-96AA-CF1B2A1D3CD4}" type="presOf" srcId="{E1B7128E-9C3B-4FA2-A328-93681C9AD3F3}" destId="{9A89C93C-9211-4238-8157-C3A38AD02747}" srcOrd="0" destOrd="0" presId="urn:microsoft.com/office/officeart/2005/8/layout/cycle8"/>
    <dgm:cxn modelId="{A41EDD73-211A-4302-A018-6DCE2FA40952}" type="presOf" srcId="{E30C96EB-21ED-474C-A79F-7DA1FB40F925}" destId="{8B3AB0FB-C59F-4A28-B4F2-EA4328A1E3D0}" srcOrd="0" destOrd="0" presId="urn:microsoft.com/office/officeart/2005/8/layout/cycle8"/>
    <dgm:cxn modelId="{F991B032-2B67-4B2B-8385-ABE68F675DBB}" type="presOf" srcId="{3616A0D4-136C-4AE1-AE02-8E42AD24353B}" destId="{8D5A5FAF-3A75-4972-8E9C-10021DFF3967}" srcOrd="0" destOrd="0" presId="urn:microsoft.com/office/officeart/2005/8/layout/cycle8"/>
    <dgm:cxn modelId="{CEF61A9B-2A88-45FE-A5F3-987BC74139B1}" srcId="{3616A0D4-136C-4AE1-AE02-8E42AD24353B}" destId="{E1B7128E-9C3B-4FA2-A328-93681C9AD3F3}" srcOrd="0" destOrd="0" parTransId="{89A44B76-4A78-4C70-BE43-569B581346C2}" sibTransId="{584D0BA6-DB88-4827-B7FC-7519B9C7C345}"/>
    <dgm:cxn modelId="{F11A2D2B-C0D4-402A-A134-4B4CB73BB3C3}" type="presParOf" srcId="{8D5A5FAF-3A75-4972-8E9C-10021DFF3967}" destId="{9A89C93C-9211-4238-8157-C3A38AD02747}" srcOrd="0" destOrd="0" presId="urn:microsoft.com/office/officeart/2005/8/layout/cycle8"/>
    <dgm:cxn modelId="{93251F40-167F-4E5B-AFF2-2BAFA3BDB891}" type="presParOf" srcId="{8D5A5FAF-3A75-4972-8E9C-10021DFF3967}" destId="{517C49E0-6B77-43AA-87C6-E4B1B231332A}" srcOrd="1" destOrd="0" presId="urn:microsoft.com/office/officeart/2005/8/layout/cycle8"/>
    <dgm:cxn modelId="{7DB815BE-EAFC-4261-BFE7-A3D132867C7B}" type="presParOf" srcId="{8D5A5FAF-3A75-4972-8E9C-10021DFF3967}" destId="{058BC552-735B-49FC-8D0D-A44C0DB3BC30}" srcOrd="2" destOrd="0" presId="urn:microsoft.com/office/officeart/2005/8/layout/cycle8"/>
    <dgm:cxn modelId="{FFD54F0A-7E92-4FDE-9789-27E3B4AD617D}" type="presParOf" srcId="{8D5A5FAF-3A75-4972-8E9C-10021DFF3967}" destId="{91D8653E-29FA-4F54-BE0E-4DBBFECB0E4A}" srcOrd="3" destOrd="0" presId="urn:microsoft.com/office/officeart/2005/8/layout/cycle8"/>
    <dgm:cxn modelId="{87E4B257-8617-40B6-975D-89B528C6F9A0}" type="presParOf" srcId="{8D5A5FAF-3A75-4972-8E9C-10021DFF3967}" destId="{371B50DD-4EF5-4288-95D7-3B64195076D7}" srcOrd="4" destOrd="0" presId="urn:microsoft.com/office/officeart/2005/8/layout/cycle8"/>
    <dgm:cxn modelId="{C2B9E9B1-A3C3-48BE-B913-FF6628A8E59B}" type="presParOf" srcId="{8D5A5FAF-3A75-4972-8E9C-10021DFF3967}" destId="{C0B52A7C-C54C-4B57-A445-5197DFF84C4F}" srcOrd="5" destOrd="0" presId="urn:microsoft.com/office/officeart/2005/8/layout/cycle8"/>
    <dgm:cxn modelId="{0AB7443F-7C12-4243-BDA3-9EDD2C2459E9}" type="presParOf" srcId="{8D5A5FAF-3A75-4972-8E9C-10021DFF3967}" destId="{C3FE5469-F996-4B25-910D-BBD1380A5D1D}" srcOrd="6" destOrd="0" presId="urn:microsoft.com/office/officeart/2005/8/layout/cycle8"/>
    <dgm:cxn modelId="{902A6078-C4A7-4F96-BB0A-B22D5B37B303}" type="presParOf" srcId="{8D5A5FAF-3A75-4972-8E9C-10021DFF3967}" destId="{5DAF1461-DAB9-48A9-8EA7-0AACC3F497BD}" srcOrd="7" destOrd="0" presId="urn:microsoft.com/office/officeart/2005/8/layout/cycle8"/>
    <dgm:cxn modelId="{EB216914-64A1-438A-8E5C-C0E737F86F29}" type="presParOf" srcId="{8D5A5FAF-3A75-4972-8E9C-10021DFF3967}" destId="{8B3AB0FB-C59F-4A28-B4F2-EA4328A1E3D0}" srcOrd="8" destOrd="0" presId="urn:microsoft.com/office/officeart/2005/8/layout/cycle8"/>
    <dgm:cxn modelId="{014D3D54-33B5-42D2-A8F9-6F63506E5737}" type="presParOf" srcId="{8D5A5FAF-3A75-4972-8E9C-10021DFF3967}" destId="{F6AB6B81-5D2A-4EE8-848E-6F2381C0B8D3}" srcOrd="9" destOrd="0" presId="urn:microsoft.com/office/officeart/2005/8/layout/cycle8"/>
    <dgm:cxn modelId="{BA6A37B9-4670-4721-BAD7-6CE8B82033DB}" type="presParOf" srcId="{8D5A5FAF-3A75-4972-8E9C-10021DFF3967}" destId="{3E64F838-8DD8-45ED-8C86-2FC2207F330D}" srcOrd="10" destOrd="0" presId="urn:microsoft.com/office/officeart/2005/8/layout/cycle8"/>
    <dgm:cxn modelId="{4CA1DF23-A241-4944-AD52-C4A4608C1469}" type="presParOf" srcId="{8D5A5FAF-3A75-4972-8E9C-10021DFF3967}" destId="{19270F94-517D-4999-964F-E26CF0379D1B}" srcOrd="11" destOrd="0" presId="urn:microsoft.com/office/officeart/2005/8/layout/cycle8"/>
    <dgm:cxn modelId="{DD3EF0AD-2D9F-4795-AAA9-394BDF8E5547}" type="presParOf" srcId="{8D5A5FAF-3A75-4972-8E9C-10021DFF3967}" destId="{ACB6BB78-1E09-4767-8137-5558CA5941E7}" srcOrd="12" destOrd="0" presId="urn:microsoft.com/office/officeart/2005/8/layout/cycle8"/>
    <dgm:cxn modelId="{3FEEE032-B8F3-4E5E-9F01-639A772548F6}" type="presParOf" srcId="{8D5A5FAF-3A75-4972-8E9C-10021DFF3967}" destId="{AEC6C3F3-7129-46A3-962F-2C8B0D701D39}" srcOrd="13" destOrd="0" presId="urn:microsoft.com/office/officeart/2005/8/layout/cycle8"/>
    <dgm:cxn modelId="{F69B6050-889C-4B97-A556-551347043B9F}" type="presParOf" srcId="{8D5A5FAF-3A75-4972-8E9C-10021DFF3967}" destId="{2696A690-3484-4599-BC67-16294B6EE9DC}" srcOrd="14" destOrd="0" presId="urn:microsoft.com/office/officeart/2005/8/layout/cycle8"/>
    <dgm:cxn modelId="{E3E87488-7BBF-45A4-803B-B50DC662FBBB}" type="presParOf" srcId="{8D5A5FAF-3A75-4972-8E9C-10021DFF3967}" destId="{70813791-3B06-4D58-A314-0505C2E48D2C}" srcOrd="15" destOrd="0" presId="urn:microsoft.com/office/officeart/2005/8/layout/cycle8"/>
    <dgm:cxn modelId="{6EF17A44-1D0E-475D-862D-52490CB68B2F}" type="presParOf" srcId="{8D5A5FAF-3A75-4972-8E9C-10021DFF3967}" destId="{7EAF67D5-3506-48DD-BBF4-5B953D79B2D5}" srcOrd="16" destOrd="0" presId="urn:microsoft.com/office/officeart/2005/8/layout/cycle8"/>
    <dgm:cxn modelId="{C5E797D2-4187-4C4C-9EDE-7AC60AC0F334}" type="presParOf" srcId="{8D5A5FAF-3A75-4972-8E9C-10021DFF3967}" destId="{B9A80853-A76D-4003-8F2B-E1B711DCC308}" srcOrd="17" destOrd="0" presId="urn:microsoft.com/office/officeart/2005/8/layout/cycle8"/>
    <dgm:cxn modelId="{6D0F53A3-57F0-4976-A2D2-0E84E66D4E20}" type="presParOf" srcId="{8D5A5FAF-3A75-4972-8E9C-10021DFF3967}" destId="{EF9232E1-C117-442C-8B0C-227EC80F7CC5}" srcOrd="18" destOrd="0" presId="urn:microsoft.com/office/officeart/2005/8/layout/cycle8"/>
    <dgm:cxn modelId="{51EC53E4-19F5-40E9-A63A-F4D6AD0655A4}" type="presParOf" srcId="{8D5A5FAF-3A75-4972-8E9C-10021DFF3967}" destId="{CB38E463-A5E9-4F3C-86C2-F10602DD23FD}" srcOrd="19"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16A0D4-136C-4AE1-AE02-8E42AD24353B}" type="doc">
      <dgm:prSet loTypeId="urn:microsoft.com/office/officeart/2005/8/layout/cycle8" loCatId="cycle" qsTypeId="urn:microsoft.com/office/officeart/2005/8/quickstyle/simple1" qsCatId="simple" csTypeId="urn:microsoft.com/office/officeart/2005/8/colors/colorful1" csCatId="colorful" phldr="1"/>
      <dgm:spPr/>
      <dgm:t>
        <a:bodyPr/>
        <a:lstStyle/>
        <a:p>
          <a:endParaRPr lang="en-IN"/>
        </a:p>
      </dgm:t>
    </dgm:pt>
    <dgm:pt modelId="{E1B7128E-9C3B-4FA2-A328-93681C9AD3F3}">
      <dgm:prSet phldrT="[Text]" custT="1"/>
      <dgm:spPr/>
      <dgm:t>
        <a:bodyPr/>
        <a:lstStyle/>
        <a:p>
          <a:r>
            <a:rPr lang="en-IN" sz="1600" dirty="0"/>
            <a:t>Production Concept</a:t>
          </a:r>
        </a:p>
      </dgm:t>
    </dgm:pt>
    <dgm:pt modelId="{89A44B76-4A78-4C70-BE43-569B581346C2}" type="parTrans" cxnId="{CEF61A9B-2A88-45FE-A5F3-987BC74139B1}">
      <dgm:prSet/>
      <dgm:spPr/>
      <dgm:t>
        <a:bodyPr/>
        <a:lstStyle/>
        <a:p>
          <a:endParaRPr lang="en-IN"/>
        </a:p>
      </dgm:t>
    </dgm:pt>
    <dgm:pt modelId="{584D0BA6-DB88-4827-B7FC-7519B9C7C345}" type="sibTrans" cxnId="{CEF61A9B-2A88-45FE-A5F3-987BC74139B1}">
      <dgm:prSet/>
      <dgm:spPr/>
      <dgm:t>
        <a:bodyPr/>
        <a:lstStyle/>
        <a:p>
          <a:endParaRPr lang="en-IN" sz="1600"/>
        </a:p>
      </dgm:t>
    </dgm:pt>
    <dgm:pt modelId="{A9B09C4F-59AB-47A2-881A-2D2207165EA4}">
      <dgm:prSet phldrT="[Text]" custT="1"/>
      <dgm:spPr/>
      <dgm:t>
        <a:bodyPr/>
        <a:lstStyle/>
        <a:p>
          <a:r>
            <a:rPr lang="en-IN" sz="1600" dirty="0"/>
            <a:t>Product Concept</a:t>
          </a:r>
        </a:p>
      </dgm:t>
    </dgm:pt>
    <dgm:pt modelId="{6471DE00-ABC7-4961-A003-76B80F779DBE}" type="parTrans" cxnId="{FC8CE430-7522-4B31-A171-2ED35CC1E755}">
      <dgm:prSet/>
      <dgm:spPr/>
      <dgm:t>
        <a:bodyPr/>
        <a:lstStyle/>
        <a:p>
          <a:endParaRPr lang="en-IN"/>
        </a:p>
      </dgm:t>
    </dgm:pt>
    <dgm:pt modelId="{5A43B888-45FD-42BD-98C6-98620FB75587}" type="sibTrans" cxnId="{FC8CE430-7522-4B31-A171-2ED35CC1E755}">
      <dgm:prSet/>
      <dgm:spPr/>
      <dgm:t>
        <a:bodyPr/>
        <a:lstStyle/>
        <a:p>
          <a:endParaRPr lang="en-IN" sz="1600"/>
        </a:p>
      </dgm:t>
    </dgm:pt>
    <dgm:pt modelId="{E30C96EB-21ED-474C-A79F-7DA1FB40F925}">
      <dgm:prSet phldrT="[Text]" custT="1"/>
      <dgm:spPr/>
      <dgm:t>
        <a:bodyPr/>
        <a:lstStyle/>
        <a:p>
          <a:r>
            <a:rPr lang="en-IN" sz="1600" dirty="0"/>
            <a:t>Marketing Concept</a:t>
          </a:r>
        </a:p>
      </dgm:t>
    </dgm:pt>
    <dgm:pt modelId="{844C29CB-8C4A-4A92-80B6-07F30928DC21}" type="parTrans" cxnId="{DD860D48-DBB1-46F2-AF27-21CDDCD0BFA6}">
      <dgm:prSet/>
      <dgm:spPr/>
      <dgm:t>
        <a:bodyPr/>
        <a:lstStyle/>
        <a:p>
          <a:endParaRPr lang="en-IN"/>
        </a:p>
      </dgm:t>
    </dgm:pt>
    <dgm:pt modelId="{8787DE37-BB24-405F-B205-1D2379079586}" type="sibTrans" cxnId="{DD860D48-DBB1-46F2-AF27-21CDDCD0BFA6}">
      <dgm:prSet/>
      <dgm:spPr/>
      <dgm:t>
        <a:bodyPr/>
        <a:lstStyle/>
        <a:p>
          <a:endParaRPr lang="en-IN" sz="1600"/>
        </a:p>
      </dgm:t>
    </dgm:pt>
    <dgm:pt modelId="{ABCCEF0E-DE6F-4A81-A703-6516D1A6E78D}">
      <dgm:prSet phldrT="[Text]" custT="1"/>
      <dgm:spPr/>
      <dgm:t>
        <a:bodyPr/>
        <a:lstStyle/>
        <a:p>
          <a:r>
            <a:rPr lang="en-IN" sz="1600" dirty="0"/>
            <a:t>Societal Marketing Concept</a:t>
          </a:r>
        </a:p>
      </dgm:t>
    </dgm:pt>
    <dgm:pt modelId="{D25E0705-4969-4B90-8FBB-1FD2E132F15E}" type="parTrans" cxnId="{D0C039A8-F1F6-47C1-A5D4-42C641D9167E}">
      <dgm:prSet/>
      <dgm:spPr/>
      <dgm:t>
        <a:bodyPr/>
        <a:lstStyle/>
        <a:p>
          <a:endParaRPr lang="en-IN"/>
        </a:p>
      </dgm:t>
    </dgm:pt>
    <dgm:pt modelId="{21105A6F-A146-49CB-BCDC-3BADE963B46E}" type="sibTrans" cxnId="{D0C039A8-F1F6-47C1-A5D4-42C641D9167E}">
      <dgm:prSet/>
      <dgm:spPr/>
      <dgm:t>
        <a:bodyPr/>
        <a:lstStyle/>
        <a:p>
          <a:endParaRPr lang="en-IN" sz="1600"/>
        </a:p>
      </dgm:t>
    </dgm:pt>
    <dgm:pt modelId="{01E77062-39BC-42B5-810D-FB44E4D3E65A}">
      <dgm:prSet custT="1"/>
      <dgm:spPr/>
      <dgm:t>
        <a:bodyPr/>
        <a:lstStyle/>
        <a:p>
          <a:r>
            <a:rPr lang="en-IN" sz="1600" dirty="0"/>
            <a:t>Selling Concept</a:t>
          </a:r>
        </a:p>
      </dgm:t>
    </dgm:pt>
    <dgm:pt modelId="{9A3F3FA7-E606-4367-BC2E-A72548F78029}" type="parTrans" cxnId="{F0796A62-EA7D-4232-BE31-45B507C15A08}">
      <dgm:prSet/>
      <dgm:spPr/>
      <dgm:t>
        <a:bodyPr/>
        <a:lstStyle/>
        <a:p>
          <a:endParaRPr lang="en-IN"/>
        </a:p>
      </dgm:t>
    </dgm:pt>
    <dgm:pt modelId="{755B702B-4042-4DC8-B580-279816FF4DE6}" type="sibTrans" cxnId="{F0796A62-EA7D-4232-BE31-45B507C15A08}">
      <dgm:prSet/>
      <dgm:spPr/>
      <dgm:t>
        <a:bodyPr/>
        <a:lstStyle/>
        <a:p>
          <a:endParaRPr lang="en-IN" sz="1600"/>
        </a:p>
      </dgm:t>
    </dgm:pt>
    <dgm:pt modelId="{879D1770-7BDB-4F5A-AE8E-F98C9CB034B7}" type="pres">
      <dgm:prSet presAssocID="{3616A0D4-136C-4AE1-AE02-8E42AD24353B}" presName="compositeShape" presStyleCnt="0">
        <dgm:presLayoutVars>
          <dgm:chMax val="7"/>
          <dgm:dir/>
          <dgm:resizeHandles val="exact"/>
        </dgm:presLayoutVars>
      </dgm:prSet>
      <dgm:spPr/>
      <dgm:t>
        <a:bodyPr/>
        <a:lstStyle/>
        <a:p>
          <a:endParaRPr lang="en-IN"/>
        </a:p>
      </dgm:t>
    </dgm:pt>
    <dgm:pt modelId="{4735D253-709C-4A24-9E4B-5B9372C5D954}" type="pres">
      <dgm:prSet presAssocID="{3616A0D4-136C-4AE1-AE02-8E42AD24353B}" presName="wedge1" presStyleLbl="node1" presStyleIdx="0" presStyleCnt="5"/>
      <dgm:spPr/>
      <dgm:t>
        <a:bodyPr/>
        <a:lstStyle/>
        <a:p>
          <a:endParaRPr lang="en-IN"/>
        </a:p>
      </dgm:t>
    </dgm:pt>
    <dgm:pt modelId="{1ED50507-CE76-4523-B31B-9BF504B96619}" type="pres">
      <dgm:prSet presAssocID="{3616A0D4-136C-4AE1-AE02-8E42AD24353B}" presName="dummy1a" presStyleCnt="0"/>
      <dgm:spPr/>
    </dgm:pt>
    <dgm:pt modelId="{9B1FDFB5-9B83-45CA-832D-A4529D262C6C}" type="pres">
      <dgm:prSet presAssocID="{3616A0D4-136C-4AE1-AE02-8E42AD24353B}" presName="dummy1b" presStyleCnt="0"/>
      <dgm:spPr/>
    </dgm:pt>
    <dgm:pt modelId="{3B56AAF4-1AEF-4C32-ADB4-7EE764257B3D}" type="pres">
      <dgm:prSet presAssocID="{3616A0D4-136C-4AE1-AE02-8E42AD24353B}" presName="wedge1Tx" presStyleLbl="node1" presStyleIdx="0" presStyleCnt="5">
        <dgm:presLayoutVars>
          <dgm:chMax val="0"/>
          <dgm:chPref val="0"/>
          <dgm:bulletEnabled val="1"/>
        </dgm:presLayoutVars>
      </dgm:prSet>
      <dgm:spPr/>
      <dgm:t>
        <a:bodyPr/>
        <a:lstStyle/>
        <a:p>
          <a:endParaRPr lang="en-IN"/>
        </a:p>
      </dgm:t>
    </dgm:pt>
    <dgm:pt modelId="{5E1E7624-DC5E-4412-942A-415F93923C4B}" type="pres">
      <dgm:prSet presAssocID="{3616A0D4-136C-4AE1-AE02-8E42AD24353B}" presName="wedge2" presStyleLbl="node1" presStyleIdx="1" presStyleCnt="5"/>
      <dgm:spPr/>
      <dgm:t>
        <a:bodyPr/>
        <a:lstStyle/>
        <a:p>
          <a:endParaRPr lang="en-IN"/>
        </a:p>
      </dgm:t>
    </dgm:pt>
    <dgm:pt modelId="{4B0B2A7E-615E-4B68-A8D8-62EF7358C79F}" type="pres">
      <dgm:prSet presAssocID="{3616A0D4-136C-4AE1-AE02-8E42AD24353B}" presName="dummy2a" presStyleCnt="0"/>
      <dgm:spPr/>
    </dgm:pt>
    <dgm:pt modelId="{55C3799F-10DE-4D4F-82B2-645A93362545}" type="pres">
      <dgm:prSet presAssocID="{3616A0D4-136C-4AE1-AE02-8E42AD24353B}" presName="dummy2b" presStyleCnt="0"/>
      <dgm:spPr/>
    </dgm:pt>
    <dgm:pt modelId="{CCBC91D3-2196-4D6E-8EBA-D394DCC3AA75}" type="pres">
      <dgm:prSet presAssocID="{3616A0D4-136C-4AE1-AE02-8E42AD24353B}" presName="wedge2Tx" presStyleLbl="node1" presStyleIdx="1" presStyleCnt="5">
        <dgm:presLayoutVars>
          <dgm:chMax val="0"/>
          <dgm:chPref val="0"/>
          <dgm:bulletEnabled val="1"/>
        </dgm:presLayoutVars>
      </dgm:prSet>
      <dgm:spPr/>
      <dgm:t>
        <a:bodyPr/>
        <a:lstStyle/>
        <a:p>
          <a:endParaRPr lang="en-IN"/>
        </a:p>
      </dgm:t>
    </dgm:pt>
    <dgm:pt modelId="{571EEA3A-156B-4C2C-99FD-35D6BC02649D}" type="pres">
      <dgm:prSet presAssocID="{3616A0D4-136C-4AE1-AE02-8E42AD24353B}" presName="wedge3" presStyleLbl="node1" presStyleIdx="2" presStyleCnt="5"/>
      <dgm:spPr/>
      <dgm:t>
        <a:bodyPr/>
        <a:lstStyle/>
        <a:p>
          <a:endParaRPr lang="en-IN"/>
        </a:p>
      </dgm:t>
    </dgm:pt>
    <dgm:pt modelId="{0164BDB2-6AF3-497D-8769-F33CBFD22DF6}" type="pres">
      <dgm:prSet presAssocID="{3616A0D4-136C-4AE1-AE02-8E42AD24353B}" presName="dummy3a" presStyleCnt="0"/>
      <dgm:spPr/>
    </dgm:pt>
    <dgm:pt modelId="{FDB5BB2A-C8E8-41D6-8F8A-7FD949DEFCF0}" type="pres">
      <dgm:prSet presAssocID="{3616A0D4-136C-4AE1-AE02-8E42AD24353B}" presName="dummy3b" presStyleCnt="0"/>
      <dgm:spPr/>
    </dgm:pt>
    <dgm:pt modelId="{5BF2FDB4-08A8-45C9-B525-41F53F992F6F}" type="pres">
      <dgm:prSet presAssocID="{3616A0D4-136C-4AE1-AE02-8E42AD24353B}" presName="wedge3Tx" presStyleLbl="node1" presStyleIdx="2" presStyleCnt="5">
        <dgm:presLayoutVars>
          <dgm:chMax val="0"/>
          <dgm:chPref val="0"/>
          <dgm:bulletEnabled val="1"/>
        </dgm:presLayoutVars>
      </dgm:prSet>
      <dgm:spPr/>
      <dgm:t>
        <a:bodyPr/>
        <a:lstStyle/>
        <a:p>
          <a:endParaRPr lang="en-IN"/>
        </a:p>
      </dgm:t>
    </dgm:pt>
    <dgm:pt modelId="{583F49C2-5ED8-4300-92A4-67DF0603D897}" type="pres">
      <dgm:prSet presAssocID="{3616A0D4-136C-4AE1-AE02-8E42AD24353B}" presName="wedge4" presStyleLbl="node1" presStyleIdx="3" presStyleCnt="5"/>
      <dgm:spPr/>
      <dgm:t>
        <a:bodyPr/>
        <a:lstStyle/>
        <a:p>
          <a:endParaRPr lang="en-IN"/>
        </a:p>
      </dgm:t>
    </dgm:pt>
    <dgm:pt modelId="{A77048FB-AA7F-4A71-9C86-849D9D37C76B}" type="pres">
      <dgm:prSet presAssocID="{3616A0D4-136C-4AE1-AE02-8E42AD24353B}" presName="dummy4a" presStyleCnt="0"/>
      <dgm:spPr/>
    </dgm:pt>
    <dgm:pt modelId="{87E9E6E9-190D-4A8C-B1EB-CD602792E503}" type="pres">
      <dgm:prSet presAssocID="{3616A0D4-136C-4AE1-AE02-8E42AD24353B}" presName="dummy4b" presStyleCnt="0"/>
      <dgm:spPr/>
    </dgm:pt>
    <dgm:pt modelId="{ED035910-64D8-4276-A985-297397052DA0}" type="pres">
      <dgm:prSet presAssocID="{3616A0D4-136C-4AE1-AE02-8E42AD24353B}" presName="wedge4Tx" presStyleLbl="node1" presStyleIdx="3" presStyleCnt="5">
        <dgm:presLayoutVars>
          <dgm:chMax val="0"/>
          <dgm:chPref val="0"/>
          <dgm:bulletEnabled val="1"/>
        </dgm:presLayoutVars>
      </dgm:prSet>
      <dgm:spPr/>
      <dgm:t>
        <a:bodyPr/>
        <a:lstStyle/>
        <a:p>
          <a:endParaRPr lang="en-IN"/>
        </a:p>
      </dgm:t>
    </dgm:pt>
    <dgm:pt modelId="{EE9FBF39-0F54-4137-A286-58319199F96B}" type="pres">
      <dgm:prSet presAssocID="{3616A0D4-136C-4AE1-AE02-8E42AD24353B}" presName="wedge5" presStyleLbl="node1" presStyleIdx="4" presStyleCnt="5"/>
      <dgm:spPr/>
      <dgm:t>
        <a:bodyPr/>
        <a:lstStyle/>
        <a:p>
          <a:endParaRPr lang="en-IN"/>
        </a:p>
      </dgm:t>
    </dgm:pt>
    <dgm:pt modelId="{F6D2D034-9A3A-4BFA-AAB2-95B34C90889C}" type="pres">
      <dgm:prSet presAssocID="{3616A0D4-136C-4AE1-AE02-8E42AD24353B}" presName="dummy5a" presStyleCnt="0"/>
      <dgm:spPr/>
    </dgm:pt>
    <dgm:pt modelId="{416A8015-CA4D-440F-B6C6-2E5574756AB0}" type="pres">
      <dgm:prSet presAssocID="{3616A0D4-136C-4AE1-AE02-8E42AD24353B}" presName="dummy5b" presStyleCnt="0"/>
      <dgm:spPr/>
    </dgm:pt>
    <dgm:pt modelId="{75FF434D-9374-4A9A-8FE1-A1CC7BB5D6AC}" type="pres">
      <dgm:prSet presAssocID="{3616A0D4-136C-4AE1-AE02-8E42AD24353B}" presName="wedge5Tx" presStyleLbl="node1" presStyleIdx="4" presStyleCnt="5">
        <dgm:presLayoutVars>
          <dgm:chMax val="0"/>
          <dgm:chPref val="0"/>
          <dgm:bulletEnabled val="1"/>
        </dgm:presLayoutVars>
      </dgm:prSet>
      <dgm:spPr/>
      <dgm:t>
        <a:bodyPr/>
        <a:lstStyle/>
        <a:p>
          <a:endParaRPr lang="en-IN"/>
        </a:p>
      </dgm:t>
    </dgm:pt>
    <dgm:pt modelId="{E099DD43-AEF7-449F-95DC-AD1C3DF0CE6A}" type="pres">
      <dgm:prSet presAssocID="{584D0BA6-DB88-4827-B7FC-7519B9C7C345}" presName="arrowWedge1" presStyleLbl="fgSibTrans2D1" presStyleIdx="0" presStyleCnt="5"/>
      <dgm:spPr/>
    </dgm:pt>
    <dgm:pt modelId="{9A2289E7-9CA7-4C19-A86D-EFE05048E03F}" type="pres">
      <dgm:prSet presAssocID="{5A43B888-45FD-42BD-98C6-98620FB75587}" presName="arrowWedge2" presStyleLbl="fgSibTrans2D1" presStyleIdx="1" presStyleCnt="5"/>
      <dgm:spPr/>
    </dgm:pt>
    <dgm:pt modelId="{626B32CB-A746-41D4-8490-6F726D4B5939}" type="pres">
      <dgm:prSet presAssocID="{755B702B-4042-4DC8-B580-279816FF4DE6}" presName="arrowWedge3" presStyleLbl="fgSibTrans2D1" presStyleIdx="2" presStyleCnt="5"/>
      <dgm:spPr/>
    </dgm:pt>
    <dgm:pt modelId="{539F9EEA-2F58-436A-A827-0EA72DEB3B14}" type="pres">
      <dgm:prSet presAssocID="{8787DE37-BB24-405F-B205-1D2379079586}" presName="arrowWedge4" presStyleLbl="fgSibTrans2D1" presStyleIdx="3" presStyleCnt="5"/>
      <dgm:spPr/>
    </dgm:pt>
    <dgm:pt modelId="{9C6533FF-8FD4-430A-85B2-B5DC9821DC76}" type="pres">
      <dgm:prSet presAssocID="{21105A6F-A146-49CB-BCDC-3BADE963B46E}" presName="arrowWedge5" presStyleLbl="fgSibTrans2D1" presStyleIdx="4" presStyleCnt="5"/>
      <dgm:spPr/>
    </dgm:pt>
  </dgm:ptLst>
  <dgm:cxnLst>
    <dgm:cxn modelId="{F6A9367A-1EF6-44C4-A797-B7DF8F5DB93E}" type="presOf" srcId="{ABCCEF0E-DE6F-4A81-A703-6516D1A6E78D}" destId="{EE9FBF39-0F54-4137-A286-58319199F96B}" srcOrd="0" destOrd="0" presId="urn:microsoft.com/office/officeart/2005/8/layout/cycle8"/>
    <dgm:cxn modelId="{15DF1EB2-7DEC-49F9-9278-E77489D4BCB3}" type="presOf" srcId="{E1B7128E-9C3B-4FA2-A328-93681C9AD3F3}" destId="{4735D253-709C-4A24-9E4B-5B9372C5D954}" srcOrd="0" destOrd="0" presId="urn:microsoft.com/office/officeart/2005/8/layout/cycle8"/>
    <dgm:cxn modelId="{F7EBEA45-FDA2-4AB5-B1A6-CAF115D3D4A6}" type="presOf" srcId="{ABCCEF0E-DE6F-4A81-A703-6516D1A6E78D}" destId="{75FF434D-9374-4A9A-8FE1-A1CC7BB5D6AC}" srcOrd="1" destOrd="0" presId="urn:microsoft.com/office/officeart/2005/8/layout/cycle8"/>
    <dgm:cxn modelId="{D0C039A8-F1F6-47C1-A5D4-42C641D9167E}" srcId="{3616A0D4-136C-4AE1-AE02-8E42AD24353B}" destId="{ABCCEF0E-DE6F-4A81-A703-6516D1A6E78D}" srcOrd="4" destOrd="0" parTransId="{D25E0705-4969-4B90-8FBB-1FD2E132F15E}" sibTransId="{21105A6F-A146-49CB-BCDC-3BADE963B46E}"/>
    <dgm:cxn modelId="{CEF61A9B-2A88-45FE-A5F3-987BC74139B1}" srcId="{3616A0D4-136C-4AE1-AE02-8E42AD24353B}" destId="{E1B7128E-9C3B-4FA2-A328-93681C9AD3F3}" srcOrd="0" destOrd="0" parTransId="{89A44B76-4A78-4C70-BE43-569B581346C2}" sibTransId="{584D0BA6-DB88-4827-B7FC-7519B9C7C345}"/>
    <dgm:cxn modelId="{DD860D48-DBB1-46F2-AF27-21CDDCD0BFA6}" srcId="{3616A0D4-136C-4AE1-AE02-8E42AD24353B}" destId="{E30C96EB-21ED-474C-A79F-7DA1FB40F925}" srcOrd="3" destOrd="0" parTransId="{844C29CB-8C4A-4A92-80B6-07F30928DC21}" sibTransId="{8787DE37-BB24-405F-B205-1D2379079586}"/>
    <dgm:cxn modelId="{5F768FCD-ACB3-4962-AC77-B9E155B0C9D4}" type="presOf" srcId="{E30C96EB-21ED-474C-A79F-7DA1FB40F925}" destId="{ED035910-64D8-4276-A985-297397052DA0}" srcOrd="1" destOrd="0" presId="urn:microsoft.com/office/officeart/2005/8/layout/cycle8"/>
    <dgm:cxn modelId="{E157A14E-2275-41FB-AC32-BD129D88B2EB}" type="presOf" srcId="{3616A0D4-136C-4AE1-AE02-8E42AD24353B}" destId="{879D1770-7BDB-4F5A-AE8E-F98C9CB034B7}" srcOrd="0" destOrd="0" presId="urn:microsoft.com/office/officeart/2005/8/layout/cycle8"/>
    <dgm:cxn modelId="{CB0F4160-A66D-4ED8-8054-A52B2BB2F595}" type="presOf" srcId="{01E77062-39BC-42B5-810D-FB44E4D3E65A}" destId="{5BF2FDB4-08A8-45C9-B525-41F53F992F6F}" srcOrd="1" destOrd="0" presId="urn:microsoft.com/office/officeart/2005/8/layout/cycle8"/>
    <dgm:cxn modelId="{BBBC0967-60EE-4952-9AC6-8E29DD8911BB}" type="presOf" srcId="{E30C96EB-21ED-474C-A79F-7DA1FB40F925}" destId="{583F49C2-5ED8-4300-92A4-67DF0603D897}" srcOrd="0" destOrd="0" presId="urn:microsoft.com/office/officeart/2005/8/layout/cycle8"/>
    <dgm:cxn modelId="{FC8CE430-7522-4B31-A171-2ED35CC1E755}" srcId="{3616A0D4-136C-4AE1-AE02-8E42AD24353B}" destId="{A9B09C4F-59AB-47A2-881A-2D2207165EA4}" srcOrd="1" destOrd="0" parTransId="{6471DE00-ABC7-4961-A003-76B80F779DBE}" sibTransId="{5A43B888-45FD-42BD-98C6-98620FB75587}"/>
    <dgm:cxn modelId="{F0796A62-EA7D-4232-BE31-45B507C15A08}" srcId="{3616A0D4-136C-4AE1-AE02-8E42AD24353B}" destId="{01E77062-39BC-42B5-810D-FB44E4D3E65A}" srcOrd="2" destOrd="0" parTransId="{9A3F3FA7-E606-4367-BC2E-A72548F78029}" sibTransId="{755B702B-4042-4DC8-B580-279816FF4DE6}"/>
    <dgm:cxn modelId="{938F4306-C615-450D-B278-8E67203B2B21}" type="presOf" srcId="{A9B09C4F-59AB-47A2-881A-2D2207165EA4}" destId="{CCBC91D3-2196-4D6E-8EBA-D394DCC3AA75}" srcOrd="1" destOrd="0" presId="urn:microsoft.com/office/officeart/2005/8/layout/cycle8"/>
    <dgm:cxn modelId="{1C639306-23FD-4FEE-BBC5-971AA9CBBCB9}" type="presOf" srcId="{01E77062-39BC-42B5-810D-FB44E4D3E65A}" destId="{571EEA3A-156B-4C2C-99FD-35D6BC02649D}" srcOrd="0" destOrd="0" presId="urn:microsoft.com/office/officeart/2005/8/layout/cycle8"/>
    <dgm:cxn modelId="{45676A4A-8CE5-4D6D-85EC-CC8D39763894}" type="presOf" srcId="{A9B09C4F-59AB-47A2-881A-2D2207165EA4}" destId="{5E1E7624-DC5E-4412-942A-415F93923C4B}" srcOrd="0" destOrd="0" presId="urn:microsoft.com/office/officeart/2005/8/layout/cycle8"/>
    <dgm:cxn modelId="{5D78B5ED-1004-4C1E-B15A-1805F2A7CF44}" type="presOf" srcId="{E1B7128E-9C3B-4FA2-A328-93681C9AD3F3}" destId="{3B56AAF4-1AEF-4C32-ADB4-7EE764257B3D}" srcOrd="1" destOrd="0" presId="urn:microsoft.com/office/officeart/2005/8/layout/cycle8"/>
    <dgm:cxn modelId="{515DEF0E-3B2D-46F8-B1C8-7D1640689D24}" type="presParOf" srcId="{879D1770-7BDB-4F5A-AE8E-F98C9CB034B7}" destId="{4735D253-709C-4A24-9E4B-5B9372C5D954}" srcOrd="0" destOrd="0" presId="urn:microsoft.com/office/officeart/2005/8/layout/cycle8"/>
    <dgm:cxn modelId="{BD510C1E-5E14-4864-9B37-BCA777A13F4E}" type="presParOf" srcId="{879D1770-7BDB-4F5A-AE8E-F98C9CB034B7}" destId="{1ED50507-CE76-4523-B31B-9BF504B96619}" srcOrd="1" destOrd="0" presId="urn:microsoft.com/office/officeart/2005/8/layout/cycle8"/>
    <dgm:cxn modelId="{4A539389-CEFC-4167-9B82-A2949A9A3E6C}" type="presParOf" srcId="{879D1770-7BDB-4F5A-AE8E-F98C9CB034B7}" destId="{9B1FDFB5-9B83-45CA-832D-A4529D262C6C}" srcOrd="2" destOrd="0" presId="urn:microsoft.com/office/officeart/2005/8/layout/cycle8"/>
    <dgm:cxn modelId="{6A65D99F-512F-4F40-B942-F44CFB86D2A5}" type="presParOf" srcId="{879D1770-7BDB-4F5A-AE8E-F98C9CB034B7}" destId="{3B56AAF4-1AEF-4C32-ADB4-7EE764257B3D}" srcOrd="3" destOrd="0" presId="urn:microsoft.com/office/officeart/2005/8/layout/cycle8"/>
    <dgm:cxn modelId="{1BF93D97-0B26-4915-9442-14FCA02DAC1D}" type="presParOf" srcId="{879D1770-7BDB-4F5A-AE8E-F98C9CB034B7}" destId="{5E1E7624-DC5E-4412-942A-415F93923C4B}" srcOrd="4" destOrd="0" presId="urn:microsoft.com/office/officeart/2005/8/layout/cycle8"/>
    <dgm:cxn modelId="{C041786C-91BF-4531-B59A-AF929553519C}" type="presParOf" srcId="{879D1770-7BDB-4F5A-AE8E-F98C9CB034B7}" destId="{4B0B2A7E-615E-4B68-A8D8-62EF7358C79F}" srcOrd="5" destOrd="0" presId="urn:microsoft.com/office/officeart/2005/8/layout/cycle8"/>
    <dgm:cxn modelId="{A3E33A66-4C44-4AB4-8B31-0591F088E638}" type="presParOf" srcId="{879D1770-7BDB-4F5A-AE8E-F98C9CB034B7}" destId="{55C3799F-10DE-4D4F-82B2-645A93362545}" srcOrd="6" destOrd="0" presId="urn:microsoft.com/office/officeart/2005/8/layout/cycle8"/>
    <dgm:cxn modelId="{729C04C8-E932-4E73-9652-5418E2AC0AD9}" type="presParOf" srcId="{879D1770-7BDB-4F5A-AE8E-F98C9CB034B7}" destId="{CCBC91D3-2196-4D6E-8EBA-D394DCC3AA75}" srcOrd="7" destOrd="0" presId="urn:microsoft.com/office/officeart/2005/8/layout/cycle8"/>
    <dgm:cxn modelId="{31F50F17-05CC-4E75-8A99-AC1DBAAEB05D}" type="presParOf" srcId="{879D1770-7BDB-4F5A-AE8E-F98C9CB034B7}" destId="{571EEA3A-156B-4C2C-99FD-35D6BC02649D}" srcOrd="8" destOrd="0" presId="urn:microsoft.com/office/officeart/2005/8/layout/cycle8"/>
    <dgm:cxn modelId="{7ECEE60F-F6B9-4A82-B264-C50D9DF604FF}" type="presParOf" srcId="{879D1770-7BDB-4F5A-AE8E-F98C9CB034B7}" destId="{0164BDB2-6AF3-497D-8769-F33CBFD22DF6}" srcOrd="9" destOrd="0" presId="urn:microsoft.com/office/officeart/2005/8/layout/cycle8"/>
    <dgm:cxn modelId="{A2A0D738-812C-4077-8290-263F941240DE}" type="presParOf" srcId="{879D1770-7BDB-4F5A-AE8E-F98C9CB034B7}" destId="{FDB5BB2A-C8E8-41D6-8F8A-7FD949DEFCF0}" srcOrd="10" destOrd="0" presId="urn:microsoft.com/office/officeart/2005/8/layout/cycle8"/>
    <dgm:cxn modelId="{9A1F39AF-DB60-41E5-82A6-6E9041710C71}" type="presParOf" srcId="{879D1770-7BDB-4F5A-AE8E-F98C9CB034B7}" destId="{5BF2FDB4-08A8-45C9-B525-41F53F992F6F}" srcOrd="11" destOrd="0" presId="urn:microsoft.com/office/officeart/2005/8/layout/cycle8"/>
    <dgm:cxn modelId="{14747185-7A41-4BB9-AC43-FD9A28F4D0C7}" type="presParOf" srcId="{879D1770-7BDB-4F5A-AE8E-F98C9CB034B7}" destId="{583F49C2-5ED8-4300-92A4-67DF0603D897}" srcOrd="12" destOrd="0" presId="urn:microsoft.com/office/officeart/2005/8/layout/cycle8"/>
    <dgm:cxn modelId="{FD928C9B-B4B5-4BAB-875E-88E5A5005F73}" type="presParOf" srcId="{879D1770-7BDB-4F5A-AE8E-F98C9CB034B7}" destId="{A77048FB-AA7F-4A71-9C86-849D9D37C76B}" srcOrd="13" destOrd="0" presId="urn:microsoft.com/office/officeart/2005/8/layout/cycle8"/>
    <dgm:cxn modelId="{323CF96E-052D-44AB-91E9-C0A50B053A61}" type="presParOf" srcId="{879D1770-7BDB-4F5A-AE8E-F98C9CB034B7}" destId="{87E9E6E9-190D-4A8C-B1EB-CD602792E503}" srcOrd="14" destOrd="0" presId="urn:microsoft.com/office/officeart/2005/8/layout/cycle8"/>
    <dgm:cxn modelId="{D893A356-2BB4-495C-8E32-9A17C4E56E49}" type="presParOf" srcId="{879D1770-7BDB-4F5A-AE8E-F98C9CB034B7}" destId="{ED035910-64D8-4276-A985-297397052DA0}" srcOrd="15" destOrd="0" presId="urn:microsoft.com/office/officeart/2005/8/layout/cycle8"/>
    <dgm:cxn modelId="{0A7B0A62-043D-460B-87E9-4D5D0EB8BC34}" type="presParOf" srcId="{879D1770-7BDB-4F5A-AE8E-F98C9CB034B7}" destId="{EE9FBF39-0F54-4137-A286-58319199F96B}" srcOrd="16" destOrd="0" presId="urn:microsoft.com/office/officeart/2005/8/layout/cycle8"/>
    <dgm:cxn modelId="{DFA9EB34-5B3E-4CA9-991F-F6DF3243ACD7}" type="presParOf" srcId="{879D1770-7BDB-4F5A-AE8E-F98C9CB034B7}" destId="{F6D2D034-9A3A-4BFA-AAB2-95B34C90889C}" srcOrd="17" destOrd="0" presId="urn:microsoft.com/office/officeart/2005/8/layout/cycle8"/>
    <dgm:cxn modelId="{E1E057B5-AB07-430A-831A-1419C46BB277}" type="presParOf" srcId="{879D1770-7BDB-4F5A-AE8E-F98C9CB034B7}" destId="{416A8015-CA4D-440F-B6C6-2E5574756AB0}" srcOrd="18" destOrd="0" presId="urn:microsoft.com/office/officeart/2005/8/layout/cycle8"/>
    <dgm:cxn modelId="{BB60700E-BE3C-463C-96A7-460E43C4F1D2}" type="presParOf" srcId="{879D1770-7BDB-4F5A-AE8E-F98C9CB034B7}" destId="{75FF434D-9374-4A9A-8FE1-A1CC7BB5D6AC}" srcOrd="19" destOrd="0" presId="urn:microsoft.com/office/officeart/2005/8/layout/cycle8"/>
    <dgm:cxn modelId="{EC0E8126-E093-49D1-978B-1571BE0CF2C7}" type="presParOf" srcId="{879D1770-7BDB-4F5A-AE8E-F98C9CB034B7}" destId="{E099DD43-AEF7-449F-95DC-AD1C3DF0CE6A}" srcOrd="20" destOrd="0" presId="urn:microsoft.com/office/officeart/2005/8/layout/cycle8"/>
    <dgm:cxn modelId="{94DEA46B-B3B4-44A9-853D-049DCF1CCEE2}" type="presParOf" srcId="{879D1770-7BDB-4F5A-AE8E-F98C9CB034B7}" destId="{9A2289E7-9CA7-4C19-A86D-EFE05048E03F}" srcOrd="21" destOrd="0" presId="urn:microsoft.com/office/officeart/2005/8/layout/cycle8"/>
    <dgm:cxn modelId="{76F82850-847A-45BF-A7B3-BD62BCBA55E0}" type="presParOf" srcId="{879D1770-7BDB-4F5A-AE8E-F98C9CB034B7}" destId="{626B32CB-A746-41D4-8490-6F726D4B5939}" srcOrd="22" destOrd="0" presId="urn:microsoft.com/office/officeart/2005/8/layout/cycle8"/>
    <dgm:cxn modelId="{554064F9-F7DD-47C4-ABB4-CB5090E906C1}" type="presParOf" srcId="{879D1770-7BDB-4F5A-AE8E-F98C9CB034B7}" destId="{539F9EEA-2F58-436A-A827-0EA72DEB3B14}" srcOrd="23" destOrd="0" presId="urn:microsoft.com/office/officeart/2005/8/layout/cycle8"/>
    <dgm:cxn modelId="{889EDF31-5DF4-4400-8638-4C1CE01F3DB8}" type="presParOf" srcId="{879D1770-7BDB-4F5A-AE8E-F98C9CB034B7}" destId="{9C6533FF-8FD4-430A-85B2-B5DC9821DC76}" srcOrd="24" destOrd="0" presId="urn:microsoft.com/office/officeart/2005/8/layout/cycle8"/>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0C8113-4768-4EC8-8067-9BACC37F06CE}" type="doc">
      <dgm:prSet loTypeId="urn:microsoft.com/office/officeart/2005/8/layout/hList1" loCatId="list" qsTypeId="urn:microsoft.com/office/officeart/2005/8/quickstyle/simple1#9" qsCatId="simple" csTypeId="urn:microsoft.com/office/officeart/2005/8/colors/colorful2" csCatId="colorful" phldr="1"/>
      <dgm:spPr/>
      <dgm:t>
        <a:bodyPr/>
        <a:lstStyle/>
        <a:p>
          <a:endParaRPr lang="en-US"/>
        </a:p>
      </dgm:t>
    </dgm:pt>
    <dgm:pt modelId="{9E91F648-0724-4838-BE77-541584805A90}">
      <dgm:prSet/>
      <dgm:spPr/>
      <dgm:t>
        <a:bodyPr/>
        <a:lstStyle/>
        <a:p>
          <a:pPr rtl="0"/>
          <a:r>
            <a:rPr lang="en-US" b="1" dirty="0"/>
            <a:t>Customer- perceived value</a:t>
          </a:r>
          <a:endParaRPr lang="en-US" dirty="0"/>
        </a:p>
      </dgm:t>
    </dgm:pt>
    <dgm:pt modelId="{99897223-E756-4EE2-838E-F9C77B846D0F}" type="parTrans" cxnId="{5BC6D7EC-97A5-403A-9495-F101D83A8584}">
      <dgm:prSet/>
      <dgm:spPr/>
      <dgm:t>
        <a:bodyPr/>
        <a:lstStyle/>
        <a:p>
          <a:endParaRPr lang="en-US"/>
        </a:p>
      </dgm:t>
    </dgm:pt>
    <dgm:pt modelId="{9DC5A51B-32F4-4CE6-99F7-360D30BE9479}" type="sibTrans" cxnId="{5BC6D7EC-97A5-403A-9495-F101D83A8584}">
      <dgm:prSet/>
      <dgm:spPr/>
      <dgm:t>
        <a:bodyPr/>
        <a:lstStyle/>
        <a:p>
          <a:endParaRPr lang="en-US"/>
        </a:p>
      </dgm:t>
    </dgm:pt>
    <dgm:pt modelId="{7679D44F-E22B-41E5-958D-F90DAD006E20}">
      <dgm:prSet/>
      <dgm:spPr/>
      <dgm:t>
        <a:bodyPr/>
        <a:lstStyle/>
        <a:p>
          <a:pPr rtl="0"/>
          <a:r>
            <a:rPr lang="en-US" b="1" dirty="0"/>
            <a:t>Customer satisfaction</a:t>
          </a:r>
          <a:endParaRPr lang="en-US" dirty="0"/>
        </a:p>
      </dgm:t>
      <dgm:extLst>
        <a:ext uri="{E40237B7-FDA0-4F09-8148-C483321AD2D9}">
          <dgm14:cNvPr xmlns:dgm14="http://schemas.microsoft.com/office/drawing/2010/diagram" id="0" name="" descr="Customer-perceived value&#10;&#10;Customer satisfaction" title="Relationship Building Blocks"/>
        </a:ext>
      </dgm:extLst>
    </dgm:pt>
    <dgm:pt modelId="{CE10B7E0-2D76-4D32-86AD-22B2F48D1942}" type="parTrans" cxnId="{9D5FBA81-DAE9-4C1D-B08E-FDBDA336C282}">
      <dgm:prSet/>
      <dgm:spPr/>
      <dgm:t>
        <a:bodyPr/>
        <a:lstStyle/>
        <a:p>
          <a:endParaRPr lang="en-US"/>
        </a:p>
      </dgm:t>
    </dgm:pt>
    <dgm:pt modelId="{97C08F9D-A545-416D-ADC3-0C4A882CFDE5}" type="sibTrans" cxnId="{9D5FBA81-DAE9-4C1D-B08E-FDBDA336C282}">
      <dgm:prSet/>
      <dgm:spPr/>
      <dgm:t>
        <a:bodyPr/>
        <a:lstStyle/>
        <a:p>
          <a:endParaRPr lang="en-US"/>
        </a:p>
      </dgm:t>
    </dgm:pt>
    <dgm:pt modelId="{728EF719-111B-4832-B814-9B68108F7A00}">
      <dgm:prSet/>
      <dgm:spPr/>
      <dgm:t>
        <a:bodyPr/>
        <a:lstStyle/>
        <a:p>
          <a:pPr rtl="0"/>
          <a:r>
            <a:rPr lang="en-US" dirty="0"/>
            <a:t>The extent to which perceived performance matches a buyer’s expectations</a:t>
          </a:r>
        </a:p>
      </dgm:t>
    </dgm:pt>
    <dgm:pt modelId="{668277F0-511A-434F-B215-C9555CC542C1}" type="parTrans" cxnId="{4C84671B-C7FB-451A-9BD1-E8D166CEEABC}">
      <dgm:prSet/>
      <dgm:spPr/>
      <dgm:t>
        <a:bodyPr/>
        <a:lstStyle/>
        <a:p>
          <a:endParaRPr lang="en-US"/>
        </a:p>
      </dgm:t>
    </dgm:pt>
    <dgm:pt modelId="{09711E53-134B-4B84-8A28-1D4B777E51ED}" type="sibTrans" cxnId="{4C84671B-C7FB-451A-9BD1-E8D166CEEABC}">
      <dgm:prSet/>
      <dgm:spPr/>
      <dgm:t>
        <a:bodyPr/>
        <a:lstStyle/>
        <a:p>
          <a:endParaRPr lang="en-US"/>
        </a:p>
      </dgm:t>
    </dgm:pt>
    <dgm:pt modelId="{073FB8B0-EC31-4BB6-97E8-F7F4F76DF45E}">
      <dgm:prSet/>
      <dgm:spPr/>
      <dgm:t>
        <a:bodyPr/>
        <a:lstStyle/>
        <a:p>
          <a:pPr rtl="0"/>
          <a:r>
            <a:rPr lang="en-US" dirty="0"/>
            <a:t>The difference between total customer perceived benefits and customer cost</a:t>
          </a:r>
        </a:p>
      </dgm:t>
    </dgm:pt>
    <dgm:pt modelId="{6443674C-E88B-4A03-984B-AA326FF97AB9}" type="sibTrans" cxnId="{C9B2EC90-D216-4696-8338-681B9763FDAF}">
      <dgm:prSet/>
      <dgm:spPr/>
      <dgm:t>
        <a:bodyPr/>
        <a:lstStyle/>
        <a:p>
          <a:endParaRPr lang="en-US"/>
        </a:p>
      </dgm:t>
    </dgm:pt>
    <dgm:pt modelId="{F57502E0-E0FB-428C-9300-0974224298A3}" type="parTrans" cxnId="{C9B2EC90-D216-4696-8338-681B9763FDAF}">
      <dgm:prSet/>
      <dgm:spPr/>
      <dgm:t>
        <a:bodyPr/>
        <a:lstStyle/>
        <a:p>
          <a:endParaRPr lang="en-US"/>
        </a:p>
      </dgm:t>
    </dgm:pt>
    <dgm:pt modelId="{C4A7B43E-622A-4015-945C-746410105B03}" type="pres">
      <dgm:prSet presAssocID="{AE0C8113-4768-4EC8-8067-9BACC37F06CE}" presName="Name0" presStyleCnt="0">
        <dgm:presLayoutVars>
          <dgm:dir/>
          <dgm:animLvl val="lvl"/>
          <dgm:resizeHandles val="exact"/>
        </dgm:presLayoutVars>
      </dgm:prSet>
      <dgm:spPr/>
      <dgm:t>
        <a:bodyPr/>
        <a:lstStyle/>
        <a:p>
          <a:endParaRPr lang="en-IN"/>
        </a:p>
      </dgm:t>
    </dgm:pt>
    <dgm:pt modelId="{23CC46D3-383C-45BD-9A1F-745CDE31051A}" type="pres">
      <dgm:prSet presAssocID="{9E91F648-0724-4838-BE77-541584805A90}" presName="composite" presStyleCnt="0"/>
      <dgm:spPr/>
    </dgm:pt>
    <dgm:pt modelId="{A634D899-67E5-4847-A44C-6A42AC68CED1}" type="pres">
      <dgm:prSet presAssocID="{9E91F648-0724-4838-BE77-541584805A90}" presName="parTx" presStyleLbl="alignNode1" presStyleIdx="0" presStyleCnt="2" custScaleY="126298" custLinFactNeighborX="-37539" custLinFactNeighborY="-17290">
        <dgm:presLayoutVars>
          <dgm:chMax val="0"/>
          <dgm:chPref val="0"/>
          <dgm:bulletEnabled val="1"/>
        </dgm:presLayoutVars>
      </dgm:prSet>
      <dgm:spPr/>
      <dgm:t>
        <a:bodyPr/>
        <a:lstStyle/>
        <a:p>
          <a:endParaRPr lang="en-IN"/>
        </a:p>
      </dgm:t>
    </dgm:pt>
    <dgm:pt modelId="{6F94C92F-BE4D-403D-A2C5-A870A7539662}" type="pres">
      <dgm:prSet presAssocID="{9E91F648-0724-4838-BE77-541584805A90}" presName="desTx" presStyleLbl="alignAccFollowNode1" presStyleIdx="0" presStyleCnt="2" custScaleY="91555" custLinFactNeighborX="-10191" custLinFactNeighborY="1914">
        <dgm:presLayoutVars>
          <dgm:bulletEnabled val="1"/>
        </dgm:presLayoutVars>
      </dgm:prSet>
      <dgm:spPr/>
      <dgm:t>
        <a:bodyPr/>
        <a:lstStyle/>
        <a:p>
          <a:endParaRPr lang="en-IN"/>
        </a:p>
      </dgm:t>
    </dgm:pt>
    <dgm:pt modelId="{83AC5CB8-A1F4-4C8D-9ACF-6FE78AC6BEF8}" type="pres">
      <dgm:prSet presAssocID="{9DC5A51B-32F4-4CE6-99F7-360D30BE9479}" presName="space" presStyleCnt="0"/>
      <dgm:spPr/>
    </dgm:pt>
    <dgm:pt modelId="{B5B587D4-31CF-417B-9317-2E2751C57906}" type="pres">
      <dgm:prSet presAssocID="{7679D44F-E22B-41E5-958D-F90DAD006E20}" presName="composite" presStyleCnt="0"/>
      <dgm:spPr/>
    </dgm:pt>
    <dgm:pt modelId="{BD34603E-5910-4BB7-87C8-BBD451064BDD}" type="pres">
      <dgm:prSet presAssocID="{7679D44F-E22B-41E5-958D-F90DAD006E20}" presName="parTx" presStyleLbl="alignNode1" presStyleIdx="1" presStyleCnt="2" custScaleY="122757" custLinFactNeighborX="1" custLinFactNeighborY="-15617">
        <dgm:presLayoutVars>
          <dgm:chMax val="0"/>
          <dgm:chPref val="0"/>
          <dgm:bulletEnabled val="1"/>
        </dgm:presLayoutVars>
      </dgm:prSet>
      <dgm:spPr/>
      <dgm:t>
        <a:bodyPr/>
        <a:lstStyle/>
        <a:p>
          <a:endParaRPr lang="en-IN"/>
        </a:p>
      </dgm:t>
    </dgm:pt>
    <dgm:pt modelId="{0C242CFE-C2DA-40FF-98D3-57237A7E987B}" type="pres">
      <dgm:prSet presAssocID="{7679D44F-E22B-41E5-958D-F90DAD006E20}" presName="desTx" presStyleLbl="alignAccFollowNode1" presStyleIdx="1" presStyleCnt="2" custScaleY="94070" custLinFactNeighborY="3938">
        <dgm:presLayoutVars>
          <dgm:bulletEnabled val="1"/>
        </dgm:presLayoutVars>
      </dgm:prSet>
      <dgm:spPr/>
      <dgm:t>
        <a:bodyPr/>
        <a:lstStyle/>
        <a:p>
          <a:endParaRPr lang="en-IN"/>
        </a:p>
      </dgm:t>
    </dgm:pt>
  </dgm:ptLst>
  <dgm:cxnLst>
    <dgm:cxn modelId="{C9B2EC90-D216-4696-8338-681B9763FDAF}" srcId="{9E91F648-0724-4838-BE77-541584805A90}" destId="{073FB8B0-EC31-4BB6-97E8-F7F4F76DF45E}" srcOrd="0" destOrd="0" parTransId="{F57502E0-E0FB-428C-9300-0974224298A3}" sibTransId="{6443674C-E88B-4A03-984B-AA326FF97AB9}"/>
    <dgm:cxn modelId="{4C84671B-C7FB-451A-9BD1-E8D166CEEABC}" srcId="{7679D44F-E22B-41E5-958D-F90DAD006E20}" destId="{728EF719-111B-4832-B814-9B68108F7A00}" srcOrd="0" destOrd="0" parTransId="{668277F0-511A-434F-B215-C9555CC542C1}" sibTransId="{09711E53-134B-4B84-8A28-1D4B777E51ED}"/>
    <dgm:cxn modelId="{981E11DE-2800-4B6B-BC60-3B7C711CFBFA}" type="presOf" srcId="{AE0C8113-4768-4EC8-8067-9BACC37F06CE}" destId="{C4A7B43E-622A-4015-945C-746410105B03}" srcOrd="0" destOrd="0" presId="urn:microsoft.com/office/officeart/2005/8/layout/hList1"/>
    <dgm:cxn modelId="{5BC6D7EC-97A5-403A-9495-F101D83A8584}" srcId="{AE0C8113-4768-4EC8-8067-9BACC37F06CE}" destId="{9E91F648-0724-4838-BE77-541584805A90}" srcOrd="0" destOrd="0" parTransId="{99897223-E756-4EE2-838E-F9C77B846D0F}" sibTransId="{9DC5A51B-32F4-4CE6-99F7-360D30BE9479}"/>
    <dgm:cxn modelId="{9D5FBA81-DAE9-4C1D-B08E-FDBDA336C282}" srcId="{AE0C8113-4768-4EC8-8067-9BACC37F06CE}" destId="{7679D44F-E22B-41E5-958D-F90DAD006E20}" srcOrd="1" destOrd="0" parTransId="{CE10B7E0-2D76-4D32-86AD-22B2F48D1942}" sibTransId="{97C08F9D-A545-416D-ADC3-0C4A882CFDE5}"/>
    <dgm:cxn modelId="{9EC91FDE-F64F-4F47-86E8-8D818D0C6B33}" type="presOf" srcId="{9E91F648-0724-4838-BE77-541584805A90}" destId="{A634D899-67E5-4847-A44C-6A42AC68CED1}" srcOrd="0" destOrd="0" presId="urn:microsoft.com/office/officeart/2005/8/layout/hList1"/>
    <dgm:cxn modelId="{393ACCFD-C389-4367-85A3-C1943E3EFEA0}" type="presOf" srcId="{728EF719-111B-4832-B814-9B68108F7A00}" destId="{0C242CFE-C2DA-40FF-98D3-57237A7E987B}" srcOrd="0" destOrd="0" presId="urn:microsoft.com/office/officeart/2005/8/layout/hList1"/>
    <dgm:cxn modelId="{EB12831A-E188-4431-868E-B25EF564FBE5}" type="presOf" srcId="{7679D44F-E22B-41E5-958D-F90DAD006E20}" destId="{BD34603E-5910-4BB7-87C8-BBD451064BDD}" srcOrd="0" destOrd="0" presId="urn:microsoft.com/office/officeart/2005/8/layout/hList1"/>
    <dgm:cxn modelId="{6AEFD306-3B4B-426D-A19D-28D8B002604C}" type="presOf" srcId="{073FB8B0-EC31-4BB6-97E8-F7F4F76DF45E}" destId="{6F94C92F-BE4D-403D-A2C5-A870A7539662}" srcOrd="0" destOrd="0" presId="urn:microsoft.com/office/officeart/2005/8/layout/hList1"/>
    <dgm:cxn modelId="{CAB5C181-15E4-469E-BB08-AB5852CD3DDC}" type="presParOf" srcId="{C4A7B43E-622A-4015-945C-746410105B03}" destId="{23CC46D3-383C-45BD-9A1F-745CDE31051A}" srcOrd="0" destOrd="0" presId="urn:microsoft.com/office/officeart/2005/8/layout/hList1"/>
    <dgm:cxn modelId="{9D2DF061-7652-4DC8-9F6C-C2D3CFF42497}" type="presParOf" srcId="{23CC46D3-383C-45BD-9A1F-745CDE31051A}" destId="{A634D899-67E5-4847-A44C-6A42AC68CED1}" srcOrd="0" destOrd="0" presId="urn:microsoft.com/office/officeart/2005/8/layout/hList1"/>
    <dgm:cxn modelId="{58AE590A-47FC-4BAB-9AB4-7CACD96381AC}" type="presParOf" srcId="{23CC46D3-383C-45BD-9A1F-745CDE31051A}" destId="{6F94C92F-BE4D-403D-A2C5-A870A7539662}" srcOrd="1" destOrd="0" presId="urn:microsoft.com/office/officeart/2005/8/layout/hList1"/>
    <dgm:cxn modelId="{CC19FEAA-D1A1-45BE-9DBB-4CD87D682F67}" type="presParOf" srcId="{C4A7B43E-622A-4015-945C-746410105B03}" destId="{83AC5CB8-A1F4-4C8D-9ACF-6FE78AC6BEF8}" srcOrd="1" destOrd="0" presId="urn:microsoft.com/office/officeart/2005/8/layout/hList1"/>
    <dgm:cxn modelId="{B0CC4A4C-60A9-472F-BCA5-DC118C1EAD56}" type="presParOf" srcId="{C4A7B43E-622A-4015-945C-746410105B03}" destId="{B5B587D4-31CF-417B-9317-2E2751C57906}" srcOrd="2" destOrd="0" presId="urn:microsoft.com/office/officeart/2005/8/layout/hList1"/>
    <dgm:cxn modelId="{7F69E28E-7DE4-4E3A-9378-813EC3641FD8}" type="presParOf" srcId="{B5B587D4-31CF-417B-9317-2E2751C57906}" destId="{BD34603E-5910-4BB7-87C8-BBD451064BDD}" srcOrd="0" destOrd="0" presId="urn:microsoft.com/office/officeart/2005/8/layout/hList1"/>
    <dgm:cxn modelId="{CF1DB0AA-DF43-49C9-94BF-7A492B1DB88A}" type="presParOf" srcId="{B5B587D4-31CF-417B-9317-2E2751C57906}" destId="{0C242CFE-C2DA-40FF-98D3-57237A7E987B}"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89C93C-9211-4238-8157-C3A38AD02747}">
      <dsp:nvSpPr>
        <dsp:cNvPr id="0" name=""/>
        <dsp:cNvSpPr/>
      </dsp:nvSpPr>
      <dsp:spPr>
        <a:xfrm>
          <a:off x="1380422" y="249817"/>
          <a:ext cx="3413760" cy="3413760"/>
        </a:xfrm>
        <a:prstGeom prst="pie">
          <a:avLst>
            <a:gd name="adj1" fmla="val 16200000"/>
            <a:gd name="adj2" fmla="val 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dirty="0" smtClean="0"/>
            <a:t>1. Selecting </a:t>
          </a:r>
          <a:r>
            <a:rPr lang="en-IN" sz="1300" kern="1200" dirty="0"/>
            <a:t>Customers to Serve</a:t>
          </a:r>
        </a:p>
      </dsp:txBody>
      <dsp:txXfrm>
        <a:off x="3192560" y="957360"/>
        <a:ext cx="1259840" cy="934720"/>
      </dsp:txXfrm>
    </dsp:sp>
    <dsp:sp modelId="{371B50DD-4EF5-4288-95D7-3B64195076D7}">
      <dsp:nvSpPr>
        <dsp:cNvPr id="0" name=""/>
        <dsp:cNvSpPr/>
      </dsp:nvSpPr>
      <dsp:spPr>
        <a:xfrm>
          <a:off x="1380422" y="364422"/>
          <a:ext cx="3413760" cy="3413760"/>
        </a:xfrm>
        <a:prstGeom prst="pie">
          <a:avLst>
            <a:gd name="adj1" fmla="val 0"/>
            <a:gd name="adj2" fmla="val 540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dirty="0" smtClean="0"/>
            <a:t>2. Choosing </a:t>
          </a:r>
          <a:r>
            <a:rPr lang="en-IN" sz="1300" kern="1200" dirty="0"/>
            <a:t>a Value Proposition </a:t>
          </a:r>
        </a:p>
      </dsp:txBody>
      <dsp:txXfrm>
        <a:off x="3192560" y="2135920"/>
        <a:ext cx="1259840" cy="934720"/>
      </dsp:txXfrm>
    </dsp:sp>
    <dsp:sp modelId="{8B3AB0FB-C59F-4A28-B4F2-EA4328A1E3D0}">
      <dsp:nvSpPr>
        <dsp:cNvPr id="0" name=""/>
        <dsp:cNvSpPr/>
      </dsp:nvSpPr>
      <dsp:spPr>
        <a:xfrm>
          <a:off x="1265817" y="364422"/>
          <a:ext cx="3413760" cy="3413760"/>
        </a:xfrm>
        <a:prstGeom prst="pie">
          <a:avLst>
            <a:gd name="adj1" fmla="val 5400000"/>
            <a:gd name="adj2" fmla="val 1080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dirty="0" smtClean="0"/>
            <a:t>3. Marketing </a:t>
          </a:r>
          <a:r>
            <a:rPr lang="en-IN" sz="1300" kern="1200" dirty="0"/>
            <a:t>Management Orientations</a:t>
          </a:r>
        </a:p>
      </dsp:txBody>
      <dsp:txXfrm>
        <a:off x="1607600" y="2135920"/>
        <a:ext cx="1259840" cy="934720"/>
      </dsp:txXfrm>
    </dsp:sp>
    <dsp:sp modelId="{ACB6BB78-1E09-4767-8137-5558CA5941E7}">
      <dsp:nvSpPr>
        <dsp:cNvPr id="0" name=""/>
        <dsp:cNvSpPr/>
      </dsp:nvSpPr>
      <dsp:spPr>
        <a:xfrm>
          <a:off x="1265817" y="249817"/>
          <a:ext cx="3413760" cy="3413760"/>
        </a:xfrm>
        <a:prstGeom prst="pie">
          <a:avLst>
            <a:gd name="adj1" fmla="val 10800000"/>
            <a:gd name="adj2" fmla="val 1620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IN" sz="1300" kern="1200" dirty="0" smtClean="0"/>
            <a:t>4. Preparing </a:t>
          </a:r>
          <a:r>
            <a:rPr lang="en-IN" sz="1300" kern="1200" dirty="0"/>
            <a:t>an Integrated Marketing Plan and Program </a:t>
          </a:r>
        </a:p>
      </dsp:txBody>
      <dsp:txXfrm>
        <a:off x="1607600" y="957360"/>
        <a:ext cx="1259840" cy="934720"/>
      </dsp:txXfrm>
    </dsp:sp>
    <dsp:sp modelId="{7EAF67D5-3506-48DD-BBF4-5B953D79B2D5}">
      <dsp:nvSpPr>
        <dsp:cNvPr id="0" name=""/>
        <dsp:cNvSpPr/>
      </dsp:nvSpPr>
      <dsp:spPr>
        <a:xfrm>
          <a:off x="1169094" y="38489"/>
          <a:ext cx="3836416" cy="3836416"/>
        </a:xfrm>
        <a:prstGeom prst="circularArrow">
          <a:avLst>
            <a:gd name="adj1" fmla="val 5085"/>
            <a:gd name="adj2" fmla="val 327528"/>
            <a:gd name="adj3" fmla="val 21272472"/>
            <a:gd name="adj4" fmla="val 16200000"/>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9A80853-A76D-4003-8F2B-E1B711DCC308}">
      <dsp:nvSpPr>
        <dsp:cNvPr id="0" name=""/>
        <dsp:cNvSpPr/>
      </dsp:nvSpPr>
      <dsp:spPr>
        <a:xfrm>
          <a:off x="1169094" y="153094"/>
          <a:ext cx="3836416" cy="3836416"/>
        </a:xfrm>
        <a:prstGeom prst="circularArrow">
          <a:avLst>
            <a:gd name="adj1" fmla="val 5085"/>
            <a:gd name="adj2" fmla="val 327528"/>
            <a:gd name="adj3" fmla="val 5072472"/>
            <a:gd name="adj4" fmla="val 0"/>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F9232E1-C117-442C-8B0C-227EC80F7CC5}">
      <dsp:nvSpPr>
        <dsp:cNvPr id="0" name=""/>
        <dsp:cNvSpPr/>
      </dsp:nvSpPr>
      <dsp:spPr>
        <a:xfrm>
          <a:off x="1054489" y="153094"/>
          <a:ext cx="3836416" cy="3836416"/>
        </a:xfrm>
        <a:prstGeom prst="circularArrow">
          <a:avLst>
            <a:gd name="adj1" fmla="val 5085"/>
            <a:gd name="adj2" fmla="val 327528"/>
            <a:gd name="adj3" fmla="val 10472472"/>
            <a:gd name="adj4" fmla="val 54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B38E463-A5E9-4F3C-86C2-F10602DD23FD}">
      <dsp:nvSpPr>
        <dsp:cNvPr id="0" name=""/>
        <dsp:cNvSpPr/>
      </dsp:nvSpPr>
      <dsp:spPr>
        <a:xfrm>
          <a:off x="1054489" y="38489"/>
          <a:ext cx="3836416" cy="3836416"/>
        </a:xfrm>
        <a:prstGeom prst="circularArrow">
          <a:avLst>
            <a:gd name="adj1" fmla="val 5085"/>
            <a:gd name="adj2" fmla="val 327528"/>
            <a:gd name="adj3" fmla="val 15872472"/>
            <a:gd name="adj4" fmla="val 10800000"/>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35D253-709C-4A24-9E4B-5B9372C5D954}">
      <dsp:nvSpPr>
        <dsp:cNvPr id="0" name=""/>
        <dsp:cNvSpPr/>
      </dsp:nvSpPr>
      <dsp:spPr>
        <a:xfrm>
          <a:off x="1385453" y="240555"/>
          <a:ext cx="3264408" cy="3264408"/>
        </a:xfrm>
        <a:prstGeom prst="pie">
          <a:avLst>
            <a:gd name="adj1" fmla="val 16200000"/>
            <a:gd name="adj2" fmla="val 2052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kern="1200" dirty="0"/>
            <a:t>Production Concept</a:t>
          </a:r>
        </a:p>
      </dsp:txBody>
      <dsp:txXfrm>
        <a:off x="3088386" y="789287"/>
        <a:ext cx="1049274" cy="699516"/>
      </dsp:txXfrm>
    </dsp:sp>
    <dsp:sp modelId="{5E1E7624-DC5E-4412-942A-415F93923C4B}">
      <dsp:nvSpPr>
        <dsp:cNvPr id="0" name=""/>
        <dsp:cNvSpPr/>
      </dsp:nvSpPr>
      <dsp:spPr>
        <a:xfrm>
          <a:off x="1413433" y="327606"/>
          <a:ext cx="3264408" cy="3264408"/>
        </a:xfrm>
        <a:prstGeom prst="pie">
          <a:avLst>
            <a:gd name="adj1" fmla="val 20520000"/>
            <a:gd name="adj2" fmla="val 324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kern="1200" dirty="0"/>
            <a:t>Product Concept</a:t>
          </a:r>
        </a:p>
      </dsp:txBody>
      <dsp:txXfrm>
        <a:off x="3515868" y="1819130"/>
        <a:ext cx="971550" cy="777240"/>
      </dsp:txXfrm>
    </dsp:sp>
    <dsp:sp modelId="{571EEA3A-156B-4C2C-99FD-35D6BC02649D}">
      <dsp:nvSpPr>
        <dsp:cNvPr id="0" name=""/>
        <dsp:cNvSpPr/>
      </dsp:nvSpPr>
      <dsp:spPr>
        <a:xfrm>
          <a:off x="1339596" y="381236"/>
          <a:ext cx="3264408" cy="3264408"/>
        </a:xfrm>
        <a:prstGeom prst="pie">
          <a:avLst>
            <a:gd name="adj1" fmla="val 3240000"/>
            <a:gd name="adj2" fmla="val 756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kern="1200" dirty="0"/>
            <a:t>Selling Concept</a:t>
          </a:r>
        </a:p>
      </dsp:txBody>
      <dsp:txXfrm>
        <a:off x="2505456" y="2674094"/>
        <a:ext cx="932688" cy="854964"/>
      </dsp:txXfrm>
    </dsp:sp>
    <dsp:sp modelId="{583F49C2-5ED8-4300-92A4-67DF0603D897}">
      <dsp:nvSpPr>
        <dsp:cNvPr id="0" name=""/>
        <dsp:cNvSpPr/>
      </dsp:nvSpPr>
      <dsp:spPr>
        <a:xfrm>
          <a:off x="1265758" y="327606"/>
          <a:ext cx="3264408" cy="3264408"/>
        </a:xfrm>
        <a:prstGeom prst="pie">
          <a:avLst>
            <a:gd name="adj1" fmla="val 7560000"/>
            <a:gd name="adj2" fmla="val 1188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kern="1200" dirty="0"/>
            <a:t>Marketing Concept</a:t>
          </a:r>
        </a:p>
      </dsp:txBody>
      <dsp:txXfrm>
        <a:off x="1456182" y="1819130"/>
        <a:ext cx="971550" cy="777240"/>
      </dsp:txXfrm>
    </dsp:sp>
    <dsp:sp modelId="{EE9FBF39-0F54-4137-A286-58319199F96B}">
      <dsp:nvSpPr>
        <dsp:cNvPr id="0" name=""/>
        <dsp:cNvSpPr/>
      </dsp:nvSpPr>
      <dsp:spPr>
        <a:xfrm>
          <a:off x="1293738" y="240555"/>
          <a:ext cx="3264408" cy="3264408"/>
        </a:xfrm>
        <a:prstGeom prst="pie">
          <a:avLst>
            <a:gd name="adj1" fmla="val 11880000"/>
            <a:gd name="adj2" fmla="val 1620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kern="1200" dirty="0"/>
            <a:t>Societal Marketing Concept</a:t>
          </a:r>
        </a:p>
      </dsp:txBody>
      <dsp:txXfrm>
        <a:off x="1805940" y="789287"/>
        <a:ext cx="1049274" cy="699516"/>
      </dsp:txXfrm>
    </dsp:sp>
    <dsp:sp modelId="{E099DD43-AEF7-449F-95DC-AD1C3DF0CE6A}">
      <dsp:nvSpPr>
        <dsp:cNvPr id="0" name=""/>
        <dsp:cNvSpPr/>
      </dsp:nvSpPr>
      <dsp:spPr>
        <a:xfrm>
          <a:off x="1183217" y="38473"/>
          <a:ext cx="3668572" cy="3668572"/>
        </a:xfrm>
        <a:prstGeom prst="circularArrow">
          <a:avLst>
            <a:gd name="adj1" fmla="val 5085"/>
            <a:gd name="adj2" fmla="val 327528"/>
            <a:gd name="adj3" fmla="val 20192361"/>
            <a:gd name="adj4" fmla="val 16200324"/>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A2289E7-9CA7-4C19-A86D-EFE05048E03F}">
      <dsp:nvSpPr>
        <dsp:cNvPr id="0" name=""/>
        <dsp:cNvSpPr/>
      </dsp:nvSpPr>
      <dsp:spPr>
        <a:xfrm>
          <a:off x="1211576" y="125495"/>
          <a:ext cx="3668572" cy="3668572"/>
        </a:xfrm>
        <a:prstGeom prst="circularArrow">
          <a:avLst>
            <a:gd name="adj1" fmla="val 5085"/>
            <a:gd name="adj2" fmla="val 327528"/>
            <a:gd name="adj3" fmla="val 2912753"/>
            <a:gd name="adj4" fmla="val 20519953"/>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26B32CB-A746-41D4-8490-6F726D4B5939}">
      <dsp:nvSpPr>
        <dsp:cNvPr id="0" name=""/>
        <dsp:cNvSpPr/>
      </dsp:nvSpPr>
      <dsp:spPr>
        <a:xfrm>
          <a:off x="1137513" y="179289"/>
          <a:ext cx="3668572" cy="3668572"/>
        </a:xfrm>
        <a:prstGeom prst="circularArrow">
          <a:avLst>
            <a:gd name="adj1" fmla="val 5085"/>
            <a:gd name="adj2" fmla="val 327528"/>
            <a:gd name="adj3" fmla="val 7232777"/>
            <a:gd name="adj4" fmla="val 3239695"/>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39F9EEA-2F58-436A-A827-0EA72DEB3B14}">
      <dsp:nvSpPr>
        <dsp:cNvPr id="0" name=""/>
        <dsp:cNvSpPr/>
      </dsp:nvSpPr>
      <dsp:spPr>
        <a:xfrm>
          <a:off x="1063450" y="125495"/>
          <a:ext cx="3668572" cy="3668572"/>
        </a:xfrm>
        <a:prstGeom prst="circularArrow">
          <a:avLst>
            <a:gd name="adj1" fmla="val 5085"/>
            <a:gd name="adj2" fmla="val 327528"/>
            <a:gd name="adj3" fmla="val 11552519"/>
            <a:gd name="adj4" fmla="val 7559718"/>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C6533FF-8FD4-430A-85B2-B5DC9821DC76}">
      <dsp:nvSpPr>
        <dsp:cNvPr id="0" name=""/>
        <dsp:cNvSpPr/>
      </dsp:nvSpPr>
      <dsp:spPr>
        <a:xfrm>
          <a:off x="1091810" y="38473"/>
          <a:ext cx="3668572" cy="3668572"/>
        </a:xfrm>
        <a:prstGeom prst="circularArrow">
          <a:avLst>
            <a:gd name="adj1" fmla="val 5085"/>
            <a:gd name="adj2" fmla="val 327528"/>
            <a:gd name="adj3" fmla="val 15872148"/>
            <a:gd name="adj4" fmla="val 11880111"/>
            <a:gd name="adj5" fmla="val 5932"/>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34D899-67E5-4847-A44C-6A42AC68CED1}">
      <dsp:nvSpPr>
        <dsp:cNvPr id="0" name=""/>
        <dsp:cNvSpPr/>
      </dsp:nvSpPr>
      <dsp:spPr>
        <a:xfrm>
          <a:off x="0" y="226359"/>
          <a:ext cx="1442088" cy="59048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US" sz="1300" b="1" kern="1200" dirty="0"/>
            <a:t>Customer- perceived value</a:t>
          </a:r>
          <a:endParaRPr lang="en-US" sz="1300" kern="1200" dirty="0"/>
        </a:p>
      </dsp:txBody>
      <dsp:txXfrm>
        <a:off x="0" y="226359"/>
        <a:ext cx="1442088" cy="590482"/>
      </dsp:txXfrm>
    </dsp:sp>
    <dsp:sp modelId="{6F94C92F-BE4D-403D-A2C5-A870A7539662}">
      <dsp:nvSpPr>
        <dsp:cNvPr id="0" name=""/>
        <dsp:cNvSpPr/>
      </dsp:nvSpPr>
      <dsp:spPr>
        <a:xfrm>
          <a:off x="0" y="931068"/>
          <a:ext cx="1442088" cy="141536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The difference between total customer perceived benefits and customer cost</a:t>
          </a:r>
        </a:p>
      </dsp:txBody>
      <dsp:txXfrm>
        <a:off x="0" y="931068"/>
        <a:ext cx="1442088" cy="1415369"/>
      </dsp:txXfrm>
    </dsp:sp>
    <dsp:sp modelId="{BD34603E-5910-4BB7-87C8-BBD451064BDD}">
      <dsp:nvSpPr>
        <dsp:cNvPr id="0" name=""/>
        <dsp:cNvSpPr/>
      </dsp:nvSpPr>
      <dsp:spPr>
        <a:xfrm>
          <a:off x="1644010" y="228599"/>
          <a:ext cx="1442088" cy="573927"/>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lvl="0" algn="ctr" defTabSz="577850" rtl="0">
            <a:lnSpc>
              <a:spcPct val="90000"/>
            </a:lnSpc>
            <a:spcBef>
              <a:spcPct val="0"/>
            </a:spcBef>
            <a:spcAft>
              <a:spcPct val="35000"/>
            </a:spcAft>
          </a:pPr>
          <a:r>
            <a:rPr lang="en-US" sz="1300" b="1" kern="1200" dirty="0"/>
            <a:t>Customer satisfaction</a:t>
          </a:r>
          <a:endParaRPr lang="en-US" sz="1300" kern="1200" dirty="0"/>
        </a:p>
      </dsp:txBody>
      <dsp:txXfrm>
        <a:off x="1644010" y="228599"/>
        <a:ext cx="1442088" cy="573927"/>
      </dsp:txXfrm>
    </dsp:sp>
    <dsp:sp modelId="{0C242CFE-C2DA-40FF-98D3-57237A7E987B}">
      <dsp:nvSpPr>
        <dsp:cNvPr id="0" name=""/>
        <dsp:cNvSpPr/>
      </dsp:nvSpPr>
      <dsp:spPr>
        <a:xfrm>
          <a:off x="1643996" y="929058"/>
          <a:ext cx="1442088" cy="1454249"/>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rtl="0">
            <a:lnSpc>
              <a:spcPct val="90000"/>
            </a:lnSpc>
            <a:spcBef>
              <a:spcPct val="0"/>
            </a:spcBef>
            <a:spcAft>
              <a:spcPct val="15000"/>
            </a:spcAft>
            <a:buChar char="••"/>
          </a:pPr>
          <a:r>
            <a:rPr lang="en-US" sz="1300" kern="1200" dirty="0"/>
            <a:t>The extent to which perceived performance matches a buyer’s expectations</a:t>
          </a:r>
        </a:p>
      </dsp:txBody>
      <dsp:txXfrm>
        <a:off x="1643996" y="929058"/>
        <a:ext cx="1442088" cy="1454249"/>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4EBAF5-6063-43E3-9BA6-566D4D71AC26}" type="datetimeFigureOut">
              <a:rPr lang="en-US" smtClean="0"/>
              <a:pPr/>
              <a:t>2/20/2019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1434A12-5F06-4A97-9365-FBD20D1CCC3F}" type="slidenum">
              <a:rPr lang="en-US" smtClean="0"/>
              <a:pPr/>
              <a:t>‹#›</a:t>
            </a:fld>
            <a:endParaRPr lang="en-US"/>
          </a:p>
        </p:txBody>
      </p:sp>
    </p:spTree>
    <p:extLst>
      <p:ext uri="{BB962C8B-B14F-4D97-AF65-F5344CB8AC3E}">
        <p14:creationId xmlns:p14="http://schemas.microsoft.com/office/powerpoint/2010/main" val="513386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91434A12-5F06-4A97-9365-FBD20D1CCC3F}" type="slidenum">
              <a:rPr lang="en-US" smtClean="0"/>
              <a:pPr/>
              <a:t>3</a:t>
            </a:fld>
            <a:endParaRPr lang="en-US"/>
          </a:p>
        </p:txBody>
      </p:sp>
    </p:spTree>
    <p:extLst>
      <p:ext uri="{BB962C8B-B14F-4D97-AF65-F5344CB8AC3E}">
        <p14:creationId xmlns:p14="http://schemas.microsoft.com/office/powerpoint/2010/main" val="2276994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ln/>
        </p:spPr>
      </p:sp>
      <p:sp>
        <p:nvSpPr>
          <p:cNvPr id="55299"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sym typeface="Arial" panose="020B0604020202020204" pitchFamily="34" charset="0"/>
              </a:rPr>
              <a:t>Figure 1.3 contrasts the selling concept and the marketing concept. The selling concept takes an </a:t>
            </a:r>
            <a:r>
              <a:rPr lang="en-US" altLang="en-US" i="1">
                <a:sym typeface="Arial" panose="020B0604020202020204" pitchFamily="34" charset="0"/>
              </a:rPr>
              <a:t>inside-out </a:t>
            </a:r>
            <a:r>
              <a:rPr lang="en-US" altLang="en-US">
                <a:sym typeface="Arial" panose="020B0604020202020204" pitchFamily="34" charset="0"/>
              </a:rPr>
              <a:t>perspective. It starts with the factory, focuses on the company’s existing products, and calls for heavy selling and promotion to obtain profitable sales. It focuses primarily on customer conquest—getting short-term sales with little concern about who buys or why.</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In contrast, the marketing concept takes an </a:t>
            </a:r>
            <a:r>
              <a:rPr lang="en-US" altLang="en-US" i="1">
                <a:sym typeface="Arial" panose="020B0604020202020204" pitchFamily="34" charset="0"/>
              </a:rPr>
              <a:t>outside-in </a:t>
            </a:r>
            <a:r>
              <a:rPr lang="en-US" altLang="en-US">
                <a:sym typeface="Arial" panose="020B0604020202020204" pitchFamily="34" charset="0"/>
              </a:rPr>
              <a:t>perspective. As Herb Kelleher, the colorful founder of Southwest Airlines, once put it, “We don’t have a marketing department; we have a customer department.” </a:t>
            </a:r>
          </a:p>
          <a:p>
            <a:pPr eaLnBrk="1" hangingPunct="1">
              <a:spcBef>
                <a:spcPct val="0"/>
              </a:spcBef>
            </a:pPr>
            <a:endParaRPr lang="en-US" altLang="en-US">
              <a:sym typeface="Arial" panose="020B0604020202020204" pitchFamily="34" charset="0"/>
            </a:endParaRPr>
          </a:p>
          <a:p>
            <a:pPr eaLnBrk="1" hangingPunct="1">
              <a:spcBef>
                <a:spcPct val="0"/>
              </a:spcBef>
            </a:pPr>
            <a:r>
              <a:rPr lang="en-US" altLang="en-US">
                <a:sym typeface="Arial" panose="020B0604020202020204" pitchFamily="34" charset="0"/>
              </a:rPr>
              <a:t>The marketing concept starts with a well-defined market, focuses on customer needs, and integrates all the marketing activities that affect customers. In turn, it yields profits by creating relationships with the right customers based on customer value and satisfaction.</a:t>
            </a:r>
          </a:p>
        </p:txBody>
      </p:sp>
      <p:sp>
        <p:nvSpPr>
          <p:cNvPr id="553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766D80CB-57C8-44A9-8AEC-0554A6A582D5}" type="slidenum">
              <a:rPr lang="en-US" altLang="en-US" sz="1400">
                <a:solidFill>
                  <a:srgbClr val="000000"/>
                </a:solidFill>
              </a:rPr>
              <a:pPr algn="l">
                <a:spcBef>
                  <a:spcPct val="0"/>
                </a:spcBef>
                <a:buSzTx/>
              </a:pPr>
              <a:t>67</a:t>
            </a:fld>
            <a:endParaRPr lang="en-US" altLang="en-US" sz="1400">
              <a:solidFill>
                <a:srgbClr val="000000"/>
              </a:solidFill>
            </a:endParaRPr>
          </a:p>
        </p:txBody>
      </p:sp>
    </p:spTree>
    <p:extLst>
      <p:ext uri="{BB962C8B-B14F-4D97-AF65-F5344CB8AC3E}">
        <p14:creationId xmlns:p14="http://schemas.microsoft.com/office/powerpoint/2010/main" val="1418844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2A677FF-C2C9-4775-BC3D-1E3E0BA610E9}" type="slidenum">
              <a:rPr lang="en-US" altLang="en-US">
                <a:solidFill>
                  <a:srgbClr val="000000"/>
                </a:solidFill>
                <a:latin typeface="Calibri" panose="020F0502020204030204" pitchFamily="34" charset="0"/>
                <a:ea typeface="ヒラギノ角ゴ Pro W3"/>
                <a:cs typeface="ヒラギノ角ゴ Pro W3"/>
              </a:rPr>
              <a:pPr>
                <a:spcBef>
                  <a:spcPct val="0"/>
                </a:spcBef>
              </a:pPr>
              <a:t>80</a:t>
            </a:fld>
            <a:endParaRPr lang="en-US" altLang="en-US">
              <a:solidFill>
                <a:srgbClr val="000000"/>
              </a:solidFill>
              <a:latin typeface="Calibri" panose="020F0502020204030204" pitchFamily="34" charset="0"/>
              <a:ea typeface="ヒラギノ角ゴ Pro W3"/>
              <a:cs typeface="ヒラギノ角ゴ Pro W3"/>
            </a:endParaRPr>
          </a:p>
        </p:txBody>
      </p:sp>
      <p:sp>
        <p:nvSpPr>
          <p:cNvPr id="65539" name="Rectangle 2"/>
          <p:cNvSpPr>
            <a:spLocks noGrp="1" noRot="1" noChangeAspect="1" noChangeArrowheads="1" noTextEdit="1"/>
          </p:cNvSpPr>
          <p:nvPr>
            <p:ph type="sldImg"/>
          </p:nvPr>
        </p:nvSpPr>
        <p:spPr>
          <a:ln>
            <a:miter lim="800000"/>
          </a:ln>
        </p:spPr>
      </p:sp>
      <p:sp>
        <p:nvSpPr>
          <p:cNvPr id="65540" name="Rectangle 3"/>
          <p:cNvSpPr txBox="1">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a:spcBef>
                <a:spcPct val="0"/>
              </a:spcBef>
            </a:pPr>
            <a:r>
              <a:rPr lang="en-US" altLang="en-US">
                <a:cs typeface="Arial" panose="020B0604020202020204" pitchFamily="34" charset="0"/>
                <a:sym typeface="Arial" panose="020B0604020202020204" pitchFamily="34" charset="0"/>
              </a:rPr>
              <a:t>The key to building lasting customer relationships is to create superior customer value and satisfaction. Satisfied customers are more likely to be loyal customers and give the company a larger share of their business.</a:t>
            </a:r>
          </a:p>
          <a:p>
            <a:pPr>
              <a:spcBef>
                <a:spcPct val="0"/>
              </a:spcBef>
            </a:pPr>
            <a:endParaRPr lang="en-US" altLang="en-US">
              <a:cs typeface="Arial" panose="020B0604020202020204" pitchFamily="34" charset="0"/>
              <a:sym typeface="Arial" panose="020B0604020202020204" pitchFamily="34" charset="0"/>
            </a:endParaRPr>
          </a:p>
          <a:p>
            <a:pPr>
              <a:spcBef>
                <a:spcPct val="0"/>
              </a:spcBef>
            </a:pPr>
            <a:r>
              <a:rPr lang="en-US" altLang="en-US">
                <a:cs typeface="Arial" panose="020B0604020202020204" pitchFamily="34" charset="0"/>
                <a:sym typeface="Arial" panose="020B0604020202020204" pitchFamily="34" charset="0"/>
              </a:rPr>
              <a:t>A customer buys from the firm that offers the highest </a:t>
            </a:r>
            <a:r>
              <a:rPr lang="en-US" altLang="en-US" b="1">
                <a:cs typeface="Arial" panose="020B0604020202020204" pitchFamily="34" charset="0"/>
                <a:sym typeface="Arial" panose="020B0604020202020204" pitchFamily="34" charset="0"/>
              </a:rPr>
              <a:t>customer-perceived value</a:t>
            </a:r>
            <a:r>
              <a:rPr lang="en-US" altLang="en-US">
                <a:cs typeface="Arial" panose="020B0604020202020204" pitchFamily="34" charset="0"/>
                <a:sym typeface="Arial" panose="020B0604020202020204" pitchFamily="34" charset="0"/>
              </a:rPr>
              <a:t>—the customer’s  evaluation of the difference between all the benefits and all the costs of a market offering relative to those of competing offers. </a:t>
            </a:r>
          </a:p>
          <a:p>
            <a:pPr>
              <a:spcBef>
                <a:spcPct val="0"/>
              </a:spcBef>
            </a:pPr>
            <a:endParaRPr lang="en-US" altLang="en-US" b="1">
              <a:cs typeface="Arial" panose="020B0604020202020204" pitchFamily="34" charset="0"/>
              <a:sym typeface="Arial" panose="020B0604020202020204" pitchFamily="34" charset="0"/>
            </a:endParaRPr>
          </a:p>
          <a:p>
            <a:pPr>
              <a:spcBef>
                <a:spcPct val="0"/>
              </a:spcBef>
            </a:pPr>
            <a:r>
              <a:rPr lang="en-US" altLang="en-US" b="1">
                <a:cs typeface="Arial" panose="020B0604020202020204" pitchFamily="34" charset="0"/>
                <a:sym typeface="Arial" panose="020B0604020202020204" pitchFamily="34" charset="0"/>
              </a:rPr>
              <a:t>Customer satisfaction </a:t>
            </a:r>
            <a:r>
              <a:rPr lang="en-US" altLang="en-US">
                <a:cs typeface="Arial" panose="020B0604020202020204" pitchFamily="34" charset="0"/>
                <a:sym typeface="Arial" panose="020B0604020202020204" pitchFamily="34" charset="0"/>
              </a:rPr>
              <a:t>depends on the product’s perceived performance relative to a buyer’s expectations. If the product’s performance falls short of expectations, the customer is dissatisfied. If performance matches expectations, the customer is satisfied. If performance exceeds expectations, the customer is highly satisfied or delighted. </a:t>
            </a:r>
          </a:p>
          <a:p>
            <a:pPr>
              <a:spcBef>
                <a:spcPct val="0"/>
              </a:spcBef>
            </a:pPr>
            <a:endParaRPr lang="en-US" altLang="en-US">
              <a:cs typeface="Arial" panose="020B0604020202020204" pitchFamily="34" charset="0"/>
              <a:sym typeface="Arial" panose="020B0604020202020204" pitchFamily="34" charset="0"/>
            </a:endParaRPr>
          </a:p>
          <a:p>
            <a:pPr>
              <a:spcBef>
                <a:spcPct val="0"/>
              </a:spcBef>
            </a:pPr>
            <a:r>
              <a:rPr lang="en-US" altLang="en-US">
                <a:cs typeface="Arial" panose="020B0604020202020204" pitchFamily="34" charset="0"/>
                <a:sym typeface="Arial" panose="020B0604020202020204" pitchFamily="34" charset="0"/>
              </a:rPr>
              <a:t>Outstanding marketing companies go out of their way to keep important customers satisfied. Most studies show that higher levels of customer satisfaction lead to greater customer loyalty, which in turn results in better company performance. Smart companies aim to delight customers by promising only what they can deliver and then delivering more than they promise. </a:t>
            </a:r>
          </a:p>
          <a:p>
            <a:pPr>
              <a:spcBef>
                <a:spcPct val="0"/>
              </a:spcBef>
            </a:pPr>
            <a:endParaRPr lang="en-US" altLang="en-US">
              <a:cs typeface="Arial" panose="020B0604020202020204" pitchFamily="34" charset="0"/>
              <a:sym typeface="Arial" panose="020B0604020202020204" pitchFamily="34" charset="0"/>
            </a:endParaRPr>
          </a:p>
          <a:p>
            <a:pPr>
              <a:spcBef>
                <a:spcPct val="0"/>
              </a:spcBef>
            </a:pPr>
            <a:r>
              <a:rPr lang="en-US" altLang="en-US">
                <a:cs typeface="Arial" panose="020B0604020202020204" pitchFamily="34" charset="0"/>
                <a:sym typeface="Arial" panose="020B0604020202020204" pitchFamily="34" charset="0"/>
              </a:rPr>
              <a:t>Delighted customers not only make repeat purchases but also become willing marketing partners and “customer evangelists” who spread the word about their good experiences to others. </a:t>
            </a:r>
            <a:endParaRPr lang="en-US" altLang="en-US">
              <a:solidFill>
                <a:srgbClr val="000000"/>
              </a:solidFill>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821173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cs typeface="Arial" panose="020B0604020202020204" pitchFamily="34" charset="0"/>
                <a:sym typeface="Arial" panose="020B0604020202020204" pitchFamily="34" charset="0"/>
              </a:rPr>
              <a:t>Figure 1.5 classifies customers into one of four relationship groups, according to their profitability and projected loyalty.</a:t>
            </a:r>
            <a:r>
              <a:rPr lang="en-US" altLang="en-US" baseline="30000">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Each group requires a different relationship management strategy.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Strangers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show low potential profitability and little projected loyalty.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Butterflies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potentially profitable but not loyal.</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True friends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both profitable and loyal.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Barnacles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highly loyal but not very profitable.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a:cs typeface="Arial" panose="020B0604020202020204" pitchFamily="34" charset="0"/>
                <a:sym typeface="Arial" panose="020B0604020202020204" pitchFamily="34" charset="0"/>
              </a:rPr>
              <a:t>The point here is an important one: Different types of customers require different engagement and relationship management strategies. The goal is to build the </a:t>
            </a:r>
            <a:r>
              <a:rPr lang="en-US" altLang="en-US" b="1" i="1">
                <a:cs typeface="Arial" panose="020B0604020202020204" pitchFamily="34" charset="0"/>
                <a:sym typeface="Arial" panose="020B0604020202020204" pitchFamily="34" charset="0"/>
              </a:rPr>
              <a:t>right relationships </a:t>
            </a:r>
            <a:r>
              <a:rPr lang="en-US" altLang="en-US">
                <a:cs typeface="Arial" panose="020B0604020202020204" pitchFamily="34" charset="0"/>
                <a:sym typeface="Arial" panose="020B0604020202020204" pitchFamily="34" charset="0"/>
              </a:rPr>
              <a:t>with the </a:t>
            </a:r>
            <a:r>
              <a:rPr lang="en-US" altLang="en-US" b="1" i="1">
                <a:cs typeface="Arial" panose="020B0604020202020204" pitchFamily="34" charset="0"/>
                <a:sym typeface="Arial" panose="020B0604020202020204" pitchFamily="34" charset="0"/>
              </a:rPr>
              <a:t>right customers</a:t>
            </a:r>
            <a:r>
              <a:rPr lang="en-US" altLang="en-US" i="1">
                <a:cs typeface="Arial" panose="020B0604020202020204" pitchFamily="34" charset="0"/>
                <a:sym typeface="Arial" panose="020B0604020202020204" pitchFamily="34" charset="0"/>
              </a:rPr>
              <a:t>.</a:t>
            </a:r>
            <a:endParaRPr lang="en-US" altLang="en-US" b="1">
              <a:solidFill>
                <a:srgbClr val="000000"/>
              </a:solidFill>
              <a:cs typeface="Arial" panose="020B0604020202020204" pitchFamily="34" charset="0"/>
              <a:sym typeface="Arial" panose="020B0604020202020204" pitchFamily="34" charset="0"/>
            </a:endParaRPr>
          </a:p>
        </p:txBody>
      </p:sp>
      <p:sp>
        <p:nvSpPr>
          <p:cNvPr id="79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buSzTx/>
            </a:pPr>
            <a:fld id="{5AF0C887-B483-4726-A87D-9F95650AFA40}" type="slidenum">
              <a:rPr lang="en-US" altLang="en-US" sz="1400">
                <a:solidFill>
                  <a:srgbClr val="000000"/>
                </a:solidFill>
              </a:rPr>
              <a:pPr algn="l">
                <a:spcBef>
                  <a:spcPct val="0"/>
                </a:spcBef>
                <a:buSzTx/>
              </a:pPr>
              <a:t>95</a:t>
            </a:fld>
            <a:endParaRPr lang="en-US" altLang="en-US" sz="1400">
              <a:solidFill>
                <a:srgbClr val="000000"/>
              </a:solidFill>
            </a:endParaRPr>
          </a:p>
        </p:txBody>
      </p:sp>
    </p:spTree>
    <p:extLst>
      <p:ext uri="{BB962C8B-B14F-4D97-AF65-F5344CB8AC3E}">
        <p14:creationId xmlns:p14="http://schemas.microsoft.com/office/powerpoint/2010/main" val="2223047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cs typeface="Arial" panose="020B0604020202020204" pitchFamily="34" charset="0"/>
                <a:sym typeface="Arial" panose="020B0604020202020204" pitchFamily="34" charset="0"/>
              </a:rPr>
              <a:t>Figure 1.5 classifies customers into one of four relationship groups, according to their profitability and projected loyalty.</a:t>
            </a:r>
            <a:r>
              <a:rPr lang="en-US" altLang="en-US" baseline="30000">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Each group requires a different relationship management strategy.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Strangers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show low potential profitability and little projected loyalty.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Butterflies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potentially profitable but not loyal.</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True friends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both profitable and loyal.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Barnacles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highly loyal but not very profitable.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a:cs typeface="Arial" panose="020B0604020202020204" pitchFamily="34" charset="0"/>
                <a:sym typeface="Arial" panose="020B0604020202020204" pitchFamily="34" charset="0"/>
              </a:rPr>
              <a:t>The point here is an important one: Different types of customers require different engagement and relationship management strategies. The goal is to build the </a:t>
            </a:r>
            <a:r>
              <a:rPr lang="en-US" altLang="en-US" b="1" i="1">
                <a:cs typeface="Arial" panose="020B0604020202020204" pitchFamily="34" charset="0"/>
                <a:sym typeface="Arial" panose="020B0604020202020204" pitchFamily="34" charset="0"/>
              </a:rPr>
              <a:t>right relationships </a:t>
            </a:r>
            <a:r>
              <a:rPr lang="en-US" altLang="en-US">
                <a:cs typeface="Arial" panose="020B0604020202020204" pitchFamily="34" charset="0"/>
                <a:sym typeface="Arial" panose="020B0604020202020204" pitchFamily="34" charset="0"/>
              </a:rPr>
              <a:t>with the </a:t>
            </a:r>
            <a:r>
              <a:rPr lang="en-US" altLang="en-US" b="1" i="1">
                <a:cs typeface="Arial" panose="020B0604020202020204" pitchFamily="34" charset="0"/>
                <a:sym typeface="Arial" panose="020B0604020202020204" pitchFamily="34" charset="0"/>
              </a:rPr>
              <a:t>right customers</a:t>
            </a:r>
            <a:r>
              <a:rPr lang="en-US" altLang="en-US" i="1">
                <a:cs typeface="Arial" panose="020B0604020202020204" pitchFamily="34" charset="0"/>
                <a:sym typeface="Arial" panose="020B0604020202020204" pitchFamily="34" charset="0"/>
              </a:rPr>
              <a:t>.</a:t>
            </a:r>
            <a:endParaRPr lang="en-US" altLang="en-US" b="1">
              <a:solidFill>
                <a:srgbClr val="000000"/>
              </a:solidFill>
              <a:cs typeface="Arial" panose="020B0604020202020204" pitchFamily="34" charset="0"/>
              <a:sym typeface="Arial" panose="020B0604020202020204" pitchFamily="34" charset="0"/>
            </a:endParaRPr>
          </a:p>
        </p:txBody>
      </p:sp>
      <p:sp>
        <p:nvSpPr>
          <p:cNvPr id="79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pPr>
            <a:fld id="{5AF0C887-B483-4726-A87D-9F95650AFA40}" type="slidenum">
              <a:rPr lang="en-US" altLang="en-US" sz="1400">
                <a:solidFill>
                  <a:srgbClr val="000000"/>
                </a:solidFill>
              </a:rPr>
              <a:pPr algn="l">
                <a:spcBef>
                  <a:spcPct val="0"/>
                </a:spcBef>
              </a:pPr>
              <a:t>96</a:t>
            </a:fld>
            <a:endParaRPr lang="en-US" altLang="en-US" sz="1400">
              <a:solidFill>
                <a:srgbClr val="000000"/>
              </a:solidFill>
            </a:endParaRPr>
          </a:p>
        </p:txBody>
      </p:sp>
    </p:spTree>
    <p:extLst>
      <p:ext uri="{BB962C8B-B14F-4D97-AF65-F5344CB8AC3E}">
        <p14:creationId xmlns:p14="http://schemas.microsoft.com/office/powerpoint/2010/main" val="1059223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cs typeface="Arial" panose="020B0604020202020204" pitchFamily="34" charset="0"/>
                <a:sym typeface="Arial" panose="020B0604020202020204" pitchFamily="34" charset="0"/>
              </a:rPr>
              <a:t>Figure 1.5 classifies customers into one of four relationship groups, according to their profitability and projected loyalty.</a:t>
            </a:r>
            <a:r>
              <a:rPr lang="en-US" altLang="en-US" baseline="30000">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Each group requires a different relationship management strategy.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Strangers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show low potential profitability and little projected loyalty.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Butterflies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potentially profitable but not loyal.</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True friends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both profitable and loyal.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Barnacles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highly loyal but not very profitable.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a:cs typeface="Arial" panose="020B0604020202020204" pitchFamily="34" charset="0"/>
                <a:sym typeface="Arial" panose="020B0604020202020204" pitchFamily="34" charset="0"/>
              </a:rPr>
              <a:t>The point here is an important one: Different types of customers require different engagement and relationship management strategies. The goal is to build the </a:t>
            </a:r>
            <a:r>
              <a:rPr lang="en-US" altLang="en-US" b="1" i="1">
                <a:cs typeface="Arial" panose="020B0604020202020204" pitchFamily="34" charset="0"/>
                <a:sym typeface="Arial" panose="020B0604020202020204" pitchFamily="34" charset="0"/>
              </a:rPr>
              <a:t>right relationships </a:t>
            </a:r>
            <a:r>
              <a:rPr lang="en-US" altLang="en-US">
                <a:cs typeface="Arial" panose="020B0604020202020204" pitchFamily="34" charset="0"/>
                <a:sym typeface="Arial" panose="020B0604020202020204" pitchFamily="34" charset="0"/>
              </a:rPr>
              <a:t>with the </a:t>
            </a:r>
            <a:r>
              <a:rPr lang="en-US" altLang="en-US" b="1" i="1">
                <a:cs typeface="Arial" panose="020B0604020202020204" pitchFamily="34" charset="0"/>
                <a:sym typeface="Arial" panose="020B0604020202020204" pitchFamily="34" charset="0"/>
              </a:rPr>
              <a:t>right customers</a:t>
            </a:r>
            <a:r>
              <a:rPr lang="en-US" altLang="en-US" i="1">
                <a:cs typeface="Arial" panose="020B0604020202020204" pitchFamily="34" charset="0"/>
                <a:sym typeface="Arial" panose="020B0604020202020204" pitchFamily="34" charset="0"/>
              </a:rPr>
              <a:t>.</a:t>
            </a:r>
            <a:endParaRPr lang="en-US" altLang="en-US" b="1">
              <a:solidFill>
                <a:srgbClr val="000000"/>
              </a:solidFill>
              <a:cs typeface="Arial" panose="020B0604020202020204" pitchFamily="34" charset="0"/>
              <a:sym typeface="Arial" panose="020B0604020202020204" pitchFamily="34" charset="0"/>
            </a:endParaRPr>
          </a:p>
        </p:txBody>
      </p:sp>
      <p:sp>
        <p:nvSpPr>
          <p:cNvPr id="79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pPr>
            <a:fld id="{5AF0C887-B483-4726-A87D-9F95650AFA40}" type="slidenum">
              <a:rPr lang="en-US" altLang="en-US" sz="1400">
                <a:solidFill>
                  <a:srgbClr val="000000"/>
                </a:solidFill>
              </a:rPr>
              <a:pPr algn="l">
                <a:spcBef>
                  <a:spcPct val="0"/>
                </a:spcBef>
              </a:pPr>
              <a:t>97</a:t>
            </a:fld>
            <a:endParaRPr lang="en-US" altLang="en-US" sz="1400">
              <a:solidFill>
                <a:srgbClr val="000000"/>
              </a:solidFill>
            </a:endParaRPr>
          </a:p>
        </p:txBody>
      </p:sp>
    </p:spTree>
    <p:extLst>
      <p:ext uri="{BB962C8B-B14F-4D97-AF65-F5344CB8AC3E}">
        <p14:creationId xmlns:p14="http://schemas.microsoft.com/office/powerpoint/2010/main" val="6804391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cs typeface="Arial" panose="020B0604020202020204" pitchFamily="34" charset="0"/>
                <a:sym typeface="Arial" panose="020B0604020202020204" pitchFamily="34" charset="0"/>
              </a:rPr>
              <a:t>Figure 1.5 classifies customers into one of four relationship groups, according to their profitability and projected loyalty.</a:t>
            </a:r>
            <a:r>
              <a:rPr lang="en-US" altLang="en-US" baseline="30000">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Each group requires a different relationship management strategy.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Strangers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show low potential profitability and little projected loyalty.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Butterflies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potentially profitable but not loyal.</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True friends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both profitable and loyal.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Barnacles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highly loyal but not very profitable.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a:cs typeface="Arial" panose="020B0604020202020204" pitchFamily="34" charset="0"/>
                <a:sym typeface="Arial" panose="020B0604020202020204" pitchFamily="34" charset="0"/>
              </a:rPr>
              <a:t>The point here is an important one: Different types of customers require different engagement and relationship management strategies. The goal is to build the </a:t>
            </a:r>
            <a:r>
              <a:rPr lang="en-US" altLang="en-US" b="1" i="1">
                <a:cs typeface="Arial" panose="020B0604020202020204" pitchFamily="34" charset="0"/>
                <a:sym typeface="Arial" panose="020B0604020202020204" pitchFamily="34" charset="0"/>
              </a:rPr>
              <a:t>right relationships </a:t>
            </a:r>
            <a:r>
              <a:rPr lang="en-US" altLang="en-US">
                <a:cs typeface="Arial" panose="020B0604020202020204" pitchFamily="34" charset="0"/>
                <a:sym typeface="Arial" panose="020B0604020202020204" pitchFamily="34" charset="0"/>
              </a:rPr>
              <a:t>with the </a:t>
            </a:r>
            <a:r>
              <a:rPr lang="en-US" altLang="en-US" b="1" i="1">
                <a:cs typeface="Arial" panose="020B0604020202020204" pitchFamily="34" charset="0"/>
                <a:sym typeface="Arial" panose="020B0604020202020204" pitchFamily="34" charset="0"/>
              </a:rPr>
              <a:t>right customers</a:t>
            </a:r>
            <a:r>
              <a:rPr lang="en-US" altLang="en-US" i="1">
                <a:cs typeface="Arial" panose="020B0604020202020204" pitchFamily="34" charset="0"/>
                <a:sym typeface="Arial" panose="020B0604020202020204" pitchFamily="34" charset="0"/>
              </a:rPr>
              <a:t>.</a:t>
            </a:r>
            <a:endParaRPr lang="en-US" altLang="en-US" b="1">
              <a:solidFill>
                <a:srgbClr val="000000"/>
              </a:solidFill>
              <a:cs typeface="Arial" panose="020B0604020202020204" pitchFamily="34" charset="0"/>
              <a:sym typeface="Arial" panose="020B0604020202020204" pitchFamily="34" charset="0"/>
            </a:endParaRPr>
          </a:p>
        </p:txBody>
      </p:sp>
      <p:sp>
        <p:nvSpPr>
          <p:cNvPr id="79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pPr>
            <a:fld id="{5AF0C887-B483-4726-A87D-9F95650AFA40}" type="slidenum">
              <a:rPr lang="en-US" altLang="en-US" sz="1400">
                <a:solidFill>
                  <a:srgbClr val="000000"/>
                </a:solidFill>
              </a:rPr>
              <a:pPr algn="l">
                <a:spcBef>
                  <a:spcPct val="0"/>
                </a:spcBef>
              </a:pPr>
              <a:t>98</a:t>
            </a:fld>
            <a:endParaRPr lang="en-US" altLang="en-US" sz="1400">
              <a:solidFill>
                <a:srgbClr val="000000"/>
              </a:solidFill>
            </a:endParaRPr>
          </a:p>
        </p:txBody>
      </p:sp>
    </p:spTree>
    <p:extLst>
      <p:ext uri="{BB962C8B-B14F-4D97-AF65-F5344CB8AC3E}">
        <p14:creationId xmlns:p14="http://schemas.microsoft.com/office/powerpoint/2010/main" val="1790560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a:cs typeface="Arial" panose="020B0604020202020204" pitchFamily="34" charset="0"/>
                <a:sym typeface="Arial" panose="020B0604020202020204" pitchFamily="34" charset="0"/>
              </a:rPr>
              <a:t>Figure 1.5 classifies customers into one of four relationship groups, according to their profitability and projected loyalty.</a:t>
            </a:r>
            <a:r>
              <a:rPr lang="en-US" altLang="en-US" baseline="30000">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Each group requires a different relationship management strategy.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Strangers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show low potential profitability and little projected loyalty.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Butterflies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potentially profitable but not loyal.</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True friends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both profitable and loyal.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b="1" i="1">
                <a:cs typeface="Arial" panose="020B0604020202020204" pitchFamily="34" charset="0"/>
                <a:sym typeface="Arial" panose="020B0604020202020204" pitchFamily="34" charset="0"/>
              </a:rPr>
              <a:t>Barnacles</a:t>
            </a:r>
            <a:r>
              <a:rPr lang="en-US" altLang="en-US" i="1">
                <a:cs typeface="Arial" panose="020B0604020202020204" pitchFamily="34" charset="0"/>
                <a:sym typeface="Arial" panose="020B0604020202020204" pitchFamily="34" charset="0"/>
              </a:rPr>
              <a:t> </a:t>
            </a:r>
            <a:r>
              <a:rPr lang="en-US" altLang="en-US">
                <a:cs typeface="Arial" panose="020B0604020202020204" pitchFamily="34" charset="0"/>
                <a:sym typeface="Arial" panose="020B0604020202020204" pitchFamily="34" charset="0"/>
              </a:rPr>
              <a:t>are highly loyal but not very profitable. </a:t>
            </a:r>
          </a:p>
          <a:p>
            <a:pPr eaLnBrk="1" hangingPunct="1">
              <a:spcBef>
                <a:spcPct val="0"/>
              </a:spcBef>
            </a:pPr>
            <a:endParaRPr lang="en-US" altLang="en-US">
              <a:cs typeface="Arial" panose="020B0604020202020204" pitchFamily="34" charset="0"/>
              <a:sym typeface="Arial" panose="020B0604020202020204" pitchFamily="34" charset="0"/>
            </a:endParaRPr>
          </a:p>
          <a:p>
            <a:pPr eaLnBrk="1" hangingPunct="1">
              <a:spcBef>
                <a:spcPct val="0"/>
              </a:spcBef>
            </a:pPr>
            <a:r>
              <a:rPr lang="en-US" altLang="en-US">
                <a:cs typeface="Arial" panose="020B0604020202020204" pitchFamily="34" charset="0"/>
                <a:sym typeface="Arial" panose="020B0604020202020204" pitchFamily="34" charset="0"/>
              </a:rPr>
              <a:t>The point here is an important one: Different types of customers require different engagement and relationship management strategies. The goal is to build the </a:t>
            </a:r>
            <a:r>
              <a:rPr lang="en-US" altLang="en-US" b="1" i="1">
                <a:cs typeface="Arial" panose="020B0604020202020204" pitchFamily="34" charset="0"/>
                <a:sym typeface="Arial" panose="020B0604020202020204" pitchFamily="34" charset="0"/>
              </a:rPr>
              <a:t>right relationships </a:t>
            </a:r>
            <a:r>
              <a:rPr lang="en-US" altLang="en-US">
                <a:cs typeface="Arial" panose="020B0604020202020204" pitchFamily="34" charset="0"/>
                <a:sym typeface="Arial" panose="020B0604020202020204" pitchFamily="34" charset="0"/>
              </a:rPr>
              <a:t>with the </a:t>
            </a:r>
            <a:r>
              <a:rPr lang="en-US" altLang="en-US" b="1" i="1">
                <a:cs typeface="Arial" panose="020B0604020202020204" pitchFamily="34" charset="0"/>
                <a:sym typeface="Arial" panose="020B0604020202020204" pitchFamily="34" charset="0"/>
              </a:rPr>
              <a:t>right customers</a:t>
            </a:r>
            <a:r>
              <a:rPr lang="en-US" altLang="en-US" i="1">
                <a:cs typeface="Arial" panose="020B0604020202020204" pitchFamily="34" charset="0"/>
                <a:sym typeface="Arial" panose="020B0604020202020204" pitchFamily="34" charset="0"/>
              </a:rPr>
              <a:t>.</a:t>
            </a:r>
            <a:endParaRPr lang="en-US" altLang="en-US" b="1">
              <a:solidFill>
                <a:srgbClr val="000000"/>
              </a:solidFill>
              <a:cs typeface="Arial" panose="020B0604020202020204" pitchFamily="34" charset="0"/>
              <a:sym typeface="Arial" panose="020B0604020202020204" pitchFamily="34" charset="0"/>
            </a:endParaRPr>
          </a:p>
        </p:txBody>
      </p:sp>
      <p:sp>
        <p:nvSpPr>
          <p:cNvPr id="7987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l">
              <a:spcBef>
                <a:spcPct val="0"/>
              </a:spcBef>
            </a:pPr>
            <a:fld id="{5AF0C887-B483-4726-A87D-9F95650AFA40}" type="slidenum">
              <a:rPr lang="en-US" altLang="en-US" sz="1400">
                <a:solidFill>
                  <a:srgbClr val="000000"/>
                </a:solidFill>
              </a:rPr>
              <a:pPr algn="l">
                <a:spcBef>
                  <a:spcPct val="0"/>
                </a:spcBef>
              </a:pPr>
              <a:t>99</a:t>
            </a:fld>
            <a:endParaRPr lang="en-US" altLang="en-US" sz="1400">
              <a:solidFill>
                <a:srgbClr val="000000"/>
              </a:solidFill>
            </a:endParaRPr>
          </a:p>
        </p:txBody>
      </p:sp>
    </p:spTree>
    <p:extLst>
      <p:ext uri="{BB962C8B-B14F-4D97-AF65-F5344CB8AC3E}">
        <p14:creationId xmlns:p14="http://schemas.microsoft.com/office/powerpoint/2010/main" val="2294953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ED87E377-81FE-4CDD-B0BF-E9B60D7FC221}" type="datetime1">
              <a:rPr lang="en-US" smtClean="0"/>
              <a:t>2/20/2019</a:t>
            </a:fld>
            <a:endParaRPr lang="en-US"/>
          </a:p>
        </p:txBody>
      </p:sp>
      <p:sp>
        <p:nvSpPr>
          <p:cNvPr id="5" name="Footer Placeholder 4"/>
          <p:cNvSpPr>
            <a:spLocks noGrp="1"/>
          </p:cNvSpPr>
          <p:nvPr>
            <p:ph type="ftr" sz="quarter" idx="11"/>
          </p:nvPr>
        </p:nvSpPr>
        <p:spPr/>
        <p:txBody>
          <a:body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p>
            <a:fld id="{CDE19EB6-B1DE-4EBF-9221-388C31D06010}"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0110E64-9E4C-46EA-999C-8DBCB966105E}" type="datetime1">
              <a:rPr lang="en-US" smtClean="0"/>
              <a:t>2/20/2019</a:t>
            </a:fld>
            <a:endParaRPr lang="en-US"/>
          </a:p>
        </p:txBody>
      </p:sp>
      <p:sp>
        <p:nvSpPr>
          <p:cNvPr id="5" name="Footer Placeholder 4"/>
          <p:cNvSpPr>
            <a:spLocks noGrp="1"/>
          </p:cNvSpPr>
          <p:nvPr>
            <p:ph type="ftr" sz="quarter" idx="11"/>
          </p:nvPr>
        </p:nvSpPr>
        <p:spPr/>
        <p:txBody>
          <a:body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p>
            <a:fld id="{CDE19EB6-B1DE-4EBF-9221-388C31D06010}" type="slidenum">
              <a:rPr lang="en-US" smtClean="0"/>
              <a:pPr/>
              <a:t>‹#›</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smtClean="0">
                <a:solidFill>
                  <a:schemeClr val="tx1">
                    <a:tint val="75000"/>
                  </a:schemeClr>
                </a:solidFill>
              </a:defRPr>
            </a:lvl1pPr>
          </a:lstStyle>
          <a:p>
            <a:fld id="{D72ED0D0-4294-47D0-AB44-B9A6B26A4B93}" type="datetime1">
              <a:rPr lang="en-US" smtClean="0"/>
              <a:t>2/20/2019</a:t>
            </a:fld>
            <a:endParaRPr lang="en-US"/>
          </a:p>
        </p:txBody>
      </p:sp>
      <p:sp>
        <p:nvSpPr>
          <p:cNvPr id="6" name="Footer Placeholder 5"/>
          <p:cNvSpPr>
            <a:spLocks noGrp="1"/>
          </p:cNvSpPr>
          <p:nvPr>
            <p:ph type="ftr" sz="quarter" idx="11"/>
          </p:nvPr>
        </p:nvSpPr>
        <p:spPr/>
        <p:txBody>
          <a:bodyPr/>
          <a:lstStyle>
            <a:lvl1pPr>
              <a:defRPr smtClean="0">
                <a:solidFill>
                  <a:schemeClr val="tx1">
                    <a:tint val="75000"/>
                  </a:schemeClr>
                </a:solidFill>
              </a:defRPr>
            </a:lvl1pPr>
          </a:lstStyle>
          <a:p>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217912809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smtClean="0">
                <a:solidFill>
                  <a:schemeClr val="tx1">
                    <a:tint val="75000"/>
                  </a:schemeClr>
                </a:solidFill>
              </a:defRPr>
            </a:lvl1pPr>
          </a:lstStyle>
          <a:p>
            <a:fld id="{43CDDBA3-D2DA-45B9-88D8-6CB1BB27F059}" type="datetime1">
              <a:rPr lang="en-US" smtClean="0"/>
              <a:t>2/20/2019</a:t>
            </a:fld>
            <a:endParaRPr lang="en-US"/>
          </a:p>
        </p:txBody>
      </p:sp>
      <p:sp>
        <p:nvSpPr>
          <p:cNvPr id="8" name="Footer Placeholder 7"/>
          <p:cNvSpPr>
            <a:spLocks noGrp="1"/>
          </p:cNvSpPr>
          <p:nvPr>
            <p:ph type="ftr" sz="quarter" idx="11"/>
          </p:nvPr>
        </p:nvSpPr>
        <p:spPr/>
        <p:txBody>
          <a:bodyPr/>
          <a:lstStyle>
            <a:lvl1pPr>
              <a:defRPr smtClean="0">
                <a:solidFill>
                  <a:schemeClr val="tx1">
                    <a:tint val="75000"/>
                  </a:schemeClr>
                </a:solidFill>
              </a:defRPr>
            </a:lvl1pPr>
          </a:lstStyle>
          <a:p>
            <a:r>
              <a:rPr lang="en-US" smtClean="0"/>
              <a:t>Chp 1: Marketing: Creating Customer Value and Engagement</a:t>
            </a:r>
            <a:endParaRPr lang="en-US"/>
          </a:p>
        </p:txBody>
      </p:sp>
      <p:sp>
        <p:nvSpPr>
          <p:cNvPr id="9" name="Slide Number Placeholder 8"/>
          <p:cNvSpPr>
            <a:spLocks noGrp="1"/>
          </p:cNvSpPr>
          <p:nvPr>
            <p:ph type="sldNum" sz="quarter" idx="12"/>
          </p:nvPr>
        </p:nvSpPr>
        <p:spPr/>
        <p:txBody>
          <a:bodyPr/>
          <a:lstStyle>
            <a:lvl1pPr>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247743653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smtClean="0">
                <a:solidFill>
                  <a:schemeClr val="tx1">
                    <a:tint val="75000"/>
                  </a:schemeClr>
                </a:solidFill>
              </a:defRPr>
            </a:lvl1pPr>
          </a:lstStyle>
          <a:p>
            <a:fld id="{F7A4E45C-4885-43EF-A63B-30391C6A2920}" type="datetime1">
              <a:rPr lang="en-US" smtClean="0"/>
              <a:t>2/20/2019</a:t>
            </a:fld>
            <a:endParaRPr lang="en-US"/>
          </a:p>
        </p:txBody>
      </p:sp>
      <p:sp>
        <p:nvSpPr>
          <p:cNvPr id="4" name="Footer Placeholder 3"/>
          <p:cNvSpPr>
            <a:spLocks noGrp="1"/>
          </p:cNvSpPr>
          <p:nvPr>
            <p:ph type="ftr" sz="quarter" idx="11"/>
          </p:nvPr>
        </p:nvSpPr>
        <p:spPr/>
        <p:txBody>
          <a:bodyPr/>
          <a:lstStyle>
            <a:lvl1pPr>
              <a:defRPr smtClean="0">
                <a:solidFill>
                  <a:schemeClr val="tx1">
                    <a:tint val="75000"/>
                  </a:schemeClr>
                </a:solidFill>
              </a:defRPr>
            </a:lvl1pPr>
          </a:lstStyle>
          <a:p>
            <a:r>
              <a:rPr lang="en-US" smtClean="0"/>
              <a:t>Chp 1: Marketing: Creating Customer Value and Engagement</a:t>
            </a:r>
            <a:endParaRPr lang="en-US"/>
          </a:p>
        </p:txBody>
      </p:sp>
      <p:sp>
        <p:nvSpPr>
          <p:cNvPr id="5" name="Slide Number Placeholder 4"/>
          <p:cNvSpPr>
            <a:spLocks noGrp="1"/>
          </p:cNvSpPr>
          <p:nvPr>
            <p:ph type="sldNum" sz="quarter" idx="12"/>
          </p:nvPr>
        </p:nvSpPr>
        <p:spPr/>
        <p:txBody>
          <a:bodyPr/>
          <a:lstStyle>
            <a:lvl1pPr>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264629245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smtClean="0">
                <a:solidFill>
                  <a:schemeClr val="tx1">
                    <a:tint val="75000"/>
                  </a:schemeClr>
                </a:solidFill>
              </a:defRPr>
            </a:lvl1pPr>
          </a:lstStyle>
          <a:p>
            <a:fld id="{DBF29F73-B63F-46D2-929A-A3040E11773C}" type="datetime1">
              <a:rPr lang="en-US" smtClean="0"/>
              <a:t>2/20/2019</a:t>
            </a:fld>
            <a:endParaRPr lang="en-US"/>
          </a:p>
        </p:txBody>
      </p:sp>
      <p:sp>
        <p:nvSpPr>
          <p:cNvPr id="3" name="Footer Placeholder 2"/>
          <p:cNvSpPr>
            <a:spLocks noGrp="1"/>
          </p:cNvSpPr>
          <p:nvPr>
            <p:ph type="ftr" sz="quarter" idx="11"/>
          </p:nvPr>
        </p:nvSpPr>
        <p:spPr/>
        <p:txBody>
          <a:bodyPr/>
          <a:lstStyle>
            <a:lvl1pPr>
              <a:defRPr smtClean="0">
                <a:solidFill>
                  <a:schemeClr val="tx1">
                    <a:tint val="75000"/>
                  </a:schemeClr>
                </a:solidFill>
              </a:defRPr>
            </a:lvl1pPr>
          </a:lstStyle>
          <a:p>
            <a:r>
              <a:rPr lang="en-US" smtClean="0"/>
              <a:t>Chp 1: Marketing: Creating Customer Value and Engagement</a:t>
            </a:r>
            <a:endParaRPr lang="en-US"/>
          </a:p>
        </p:txBody>
      </p:sp>
      <p:sp>
        <p:nvSpPr>
          <p:cNvPr id="4" name="Slide Number Placeholder 3"/>
          <p:cNvSpPr>
            <a:spLocks noGrp="1"/>
          </p:cNvSpPr>
          <p:nvPr>
            <p:ph type="sldNum" sz="quarter" idx="12"/>
          </p:nvPr>
        </p:nvSpPr>
        <p:spPr/>
        <p:txBody>
          <a:bodyPr/>
          <a:lstStyle>
            <a:lvl1pPr>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415542827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solidFill>
                  <a:schemeClr val="tx1">
                    <a:tint val="75000"/>
                  </a:schemeClr>
                </a:solidFill>
              </a:defRPr>
            </a:lvl1pPr>
          </a:lstStyle>
          <a:p>
            <a:fld id="{535E25AE-D4FC-42B1-BE4B-3A25777174F7}" type="datetime1">
              <a:rPr lang="en-US" smtClean="0"/>
              <a:t>2/20/2019</a:t>
            </a:fld>
            <a:endParaRPr lang="en-US"/>
          </a:p>
        </p:txBody>
      </p:sp>
      <p:sp>
        <p:nvSpPr>
          <p:cNvPr id="6" name="Footer Placeholder 5"/>
          <p:cNvSpPr>
            <a:spLocks noGrp="1"/>
          </p:cNvSpPr>
          <p:nvPr>
            <p:ph type="ftr" sz="quarter" idx="11"/>
          </p:nvPr>
        </p:nvSpPr>
        <p:spPr/>
        <p:txBody>
          <a:bodyPr/>
          <a:lstStyle>
            <a:lvl1pPr>
              <a:defRPr smtClean="0">
                <a:solidFill>
                  <a:schemeClr val="tx1">
                    <a:tint val="75000"/>
                  </a:schemeClr>
                </a:solidFill>
              </a:defRPr>
            </a:lvl1pPr>
          </a:lstStyle>
          <a:p>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234931770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smtClean="0">
                <a:solidFill>
                  <a:schemeClr val="tx1">
                    <a:tint val="75000"/>
                  </a:schemeClr>
                </a:solidFill>
              </a:defRPr>
            </a:lvl1pPr>
          </a:lstStyle>
          <a:p>
            <a:fld id="{35083C7F-A1EF-4FC1-972B-E82E1E187683}" type="datetime1">
              <a:rPr lang="en-US" smtClean="0"/>
              <a:t>2/20/2019</a:t>
            </a:fld>
            <a:endParaRPr lang="en-US"/>
          </a:p>
        </p:txBody>
      </p:sp>
      <p:sp>
        <p:nvSpPr>
          <p:cNvPr id="6" name="Footer Placeholder 5"/>
          <p:cNvSpPr>
            <a:spLocks noGrp="1"/>
          </p:cNvSpPr>
          <p:nvPr>
            <p:ph type="ftr" sz="quarter" idx="11"/>
          </p:nvPr>
        </p:nvSpPr>
        <p:spPr/>
        <p:txBody>
          <a:bodyPr/>
          <a:lstStyle>
            <a:lvl1pPr>
              <a:defRPr smtClean="0">
                <a:solidFill>
                  <a:schemeClr val="tx1">
                    <a:tint val="75000"/>
                  </a:schemeClr>
                </a:solidFill>
              </a:defRPr>
            </a:lvl1pPr>
          </a:lstStyle>
          <a:p>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62417941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mtClean="0">
                <a:solidFill>
                  <a:schemeClr val="tx1">
                    <a:tint val="75000"/>
                  </a:schemeClr>
                </a:solidFill>
              </a:defRPr>
            </a:lvl1pPr>
          </a:lstStyle>
          <a:p>
            <a:fld id="{4827D9E5-0263-40FA-9AAE-0F203496D7AC}" type="datetime1">
              <a:rPr lang="en-US" smtClean="0"/>
              <a:t>2/20/2019</a:t>
            </a:fld>
            <a:endParaRPr lang="en-US"/>
          </a:p>
        </p:txBody>
      </p:sp>
      <p:sp>
        <p:nvSpPr>
          <p:cNvPr id="5" name="Footer Placeholder 4"/>
          <p:cNvSpPr>
            <a:spLocks noGrp="1"/>
          </p:cNvSpPr>
          <p:nvPr>
            <p:ph type="ftr" sz="quarter" idx="11"/>
          </p:nvPr>
        </p:nvSpPr>
        <p:spPr/>
        <p:txBody>
          <a:bodyPr/>
          <a:lstStyle>
            <a:lvl1pPr>
              <a:defRPr smtClean="0">
                <a:solidFill>
                  <a:schemeClr val="tx1">
                    <a:tint val="75000"/>
                  </a:schemeClr>
                </a:solidFill>
              </a:defRPr>
            </a:lvl1p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36492748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mtClean="0">
                <a:solidFill>
                  <a:schemeClr val="tx1">
                    <a:tint val="75000"/>
                  </a:schemeClr>
                </a:solidFill>
              </a:defRPr>
            </a:lvl1pPr>
          </a:lstStyle>
          <a:p>
            <a:fld id="{683FF351-65B9-4027-AF09-37005E0F032D}" type="datetime1">
              <a:rPr lang="en-US" smtClean="0"/>
              <a:t>2/20/2019</a:t>
            </a:fld>
            <a:endParaRPr lang="en-US"/>
          </a:p>
        </p:txBody>
      </p:sp>
      <p:sp>
        <p:nvSpPr>
          <p:cNvPr id="5" name="Footer Placeholder 4"/>
          <p:cNvSpPr>
            <a:spLocks noGrp="1"/>
          </p:cNvSpPr>
          <p:nvPr>
            <p:ph type="ftr" sz="quarter" idx="11"/>
          </p:nvPr>
        </p:nvSpPr>
        <p:spPr/>
        <p:txBody>
          <a:bodyPr/>
          <a:lstStyle>
            <a:lvl1pPr>
              <a:defRPr smtClean="0">
                <a:solidFill>
                  <a:schemeClr val="tx1">
                    <a:tint val="75000"/>
                  </a:schemeClr>
                </a:solidFill>
              </a:defRPr>
            </a:lvl1p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277419867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23E0C83A-1FEE-4757-84F6-D367AF0D60EF}" type="datetimeFigureOut">
              <a:rPr lang="en-US"/>
              <a:pPr>
                <a:defRPr/>
              </a:pPr>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EBF131F5-4108-4F41-9EFA-38259D987323}" type="slidenum">
              <a:rPr lang="en-US"/>
              <a:pPr>
                <a:defRPr/>
              </a:pPr>
              <a:t>‹#›</a:t>
            </a:fld>
            <a:endParaRPr lang="en-US"/>
          </a:p>
        </p:txBody>
      </p:sp>
    </p:spTree>
    <p:extLst>
      <p:ext uri="{BB962C8B-B14F-4D97-AF65-F5344CB8AC3E}">
        <p14:creationId xmlns:p14="http://schemas.microsoft.com/office/powerpoint/2010/main" val="180013924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534AC1E0-8F84-405A-A459-F48CA3151828}" type="datetimeFigureOut">
              <a:rPr lang="en-US"/>
              <a:pPr>
                <a:defRPr/>
              </a:pPr>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8930FFBF-B957-455F-9B59-E6FC424234BC}" type="slidenum">
              <a:rPr lang="en-US"/>
              <a:pPr>
                <a:defRPr/>
              </a:pPr>
              <a:t>‹#›</a:t>
            </a:fld>
            <a:endParaRPr lang="en-US"/>
          </a:p>
        </p:txBody>
      </p:sp>
    </p:spTree>
    <p:extLst>
      <p:ext uri="{BB962C8B-B14F-4D97-AF65-F5344CB8AC3E}">
        <p14:creationId xmlns:p14="http://schemas.microsoft.com/office/powerpoint/2010/main" val="13633463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D07FB3-ADD5-44DB-927A-A3E341415956}" type="datetime1">
              <a:rPr lang="en-US" smtClean="0"/>
              <a:t>2/20/2019</a:t>
            </a:fld>
            <a:endParaRPr lang="en-US"/>
          </a:p>
        </p:txBody>
      </p:sp>
      <p:sp>
        <p:nvSpPr>
          <p:cNvPr id="5" name="Footer Placeholder 4"/>
          <p:cNvSpPr>
            <a:spLocks noGrp="1"/>
          </p:cNvSpPr>
          <p:nvPr>
            <p:ph type="ftr" sz="quarter" idx="11"/>
          </p:nvPr>
        </p:nvSpPr>
        <p:spPr/>
        <p:txBody>
          <a:body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p>
            <a:fld id="{CDE19EB6-B1DE-4EBF-9221-388C31D06010}" type="slidenum">
              <a:rPr lang="en-US" smtClean="0"/>
              <a:pPr/>
              <a:t>‹#›</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393A8F3A-DF26-4BE0-A50C-58B4567269D7}" type="datetimeFigureOut">
              <a:rPr lang="en-US"/>
              <a:pPr>
                <a:defRPr/>
              </a:pPr>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3CAECB87-3448-4F60-B92E-55579A75F185}" type="slidenum">
              <a:rPr lang="en-US"/>
              <a:pPr>
                <a:defRPr/>
              </a:pPr>
              <a:t>‹#›</a:t>
            </a:fld>
            <a:endParaRPr lang="en-US"/>
          </a:p>
        </p:txBody>
      </p:sp>
    </p:spTree>
    <p:extLst>
      <p:ext uri="{BB962C8B-B14F-4D97-AF65-F5344CB8AC3E}">
        <p14:creationId xmlns:p14="http://schemas.microsoft.com/office/powerpoint/2010/main" val="157417388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019C3DD0-E53A-4D0E-A463-7944F0A4E7B1}" type="datetimeFigureOut">
              <a:rPr lang="en-US"/>
              <a:pPr>
                <a:defRPr/>
              </a:pPr>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029CA995-4167-46CA-B05E-F9817E2F611F}" type="slidenum">
              <a:rPr lang="en-US"/>
              <a:pPr>
                <a:defRPr/>
              </a:pPr>
              <a:t>‹#›</a:t>
            </a:fld>
            <a:endParaRPr lang="en-US"/>
          </a:p>
        </p:txBody>
      </p:sp>
    </p:spTree>
    <p:extLst>
      <p:ext uri="{BB962C8B-B14F-4D97-AF65-F5344CB8AC3E}">
        <p14:creationId xmlns:p14="http://schemas.microsoft.com/office/powerpoint/2010/main" val="323647716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90AF7FE2-4426-4BB6-9D2E-38D98D89AE97}" type="datetimeFigureOut">
              <a:rPr lang="en-US"/>
              <a:pPr>
                <a:defRPr/>
              </a:pPr>
              <a:t>2/20/2019</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B03F72A7-5B10-4E1C-935F-57DD43C64D6B}" type="slidenum">
              <a:rPr lang="en-US"/>
              <a:pPr>
                <a:defRPr/>
              </a:pPr>
              <a:t>‹#›</a:t>
            </a:fld>
            <a:endParaRPr lang="en-US"/>
          </a:p>
        </p:txBody>
      </p:sp>
    </p:spTree>
    <p:extLst>
      <p:ext uri="{BB962C8B-B14F-4D97-AF65-F5344CB8AC3E}">
        <p14:creationId xmlns:p14="http://schemas.microsoft.com/office/powerpoint/2010/main" val="327580632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3547296B-403E-4515-BF61-49486A94292F}" type="datetimeFigureOut">
              <a:rPr lang="en-US"/>
              <a:pPr>
                <a:defRPr/>
              </a:pPr>
              <a:t>2/20/2019</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endParaRPr lang="en-US"/>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EB790375-CD02-4E83-9306-850361B5B132}" type="slidenum">
              <a:rPr lang="en-US"/>
              <a:pPr>
                <a:defRPr/>
              </a:pPr>
              <a:t>‹#›</a:t>
            </a:fld>
            <a:endParaRPr lang="en-US"/>
          </a:p>
        </p:txBody>
      </p:sp>
    </p:spTree>
    <p:extLst>
      <p:ext uri="{BB962C8B-B14F-4D97-AF65-F5344CB8AC3E}">
        <p14:creationId xmlns:p14="http://schemas.microsoft.com/office/powerpoint/2010/main" val="316644318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7464A087-27B2-4F8C-B258-CB5B2FF5D25D}" type="datetimeFigureOut">
              <a:rPr lang="en-US"/>
              <a:pPr>
                <a:defRPr/>
              </a:pPr>
              <a:t>2/20/2019</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endParaRPr lang="en-US"/>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5864323B-139B-44AC-865C-7DCEE2F0C909}" type="slidenum">
              <a:rPr lang="en-US"/>
              <a:pPr>
                <a:defRPr/>
              </a:pPr>
              <a:t>‹#›</a:t>
            </a:fld>
            <a:endParaRPr lang="en-US"/>
          </a:p>
        </p:txBody>
      </p:sp>
    </p:spTree>
    <p:extLst>
      <p:ext uri="{BB962C8B-B14F-4D97-AF65-F5344CB8AC3E}">
        <p14:creationId xmlns:p14="http://schemas.microsoft.com/office/powerpoint/2010/main" val="52479965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23EA8E44-6454-4EAD-A472-63286A414649}" type="datetimeFigureOut">
              <a:rPr lang="en-US"/>
              <a:pPr>
                <a:defRPr/>
              </a:pPr>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37417E08-82E4-450D-BCAB-0395461DFC7F}" type="slidenum">
              <a:rPr lang="en-US"/>
              <a:pPr>
                <a:defRPr/>
              </a:pPr>
              <a:t>‹#›</a:t>
            </a:fld>
            <a:endParaRPr lang="en-US"/>
          </a:p>
        </p:txBody>
      </p:sp>
    </p:spTree>
    <p:extLst>
      <p:ext uri="{BB962C8B-B14F-4D97-AF65-F5344CB8AC3E}">
        <p14:creationId xmlns:p14="http://schemas.microsoft.com/office/powerpoint/2010/main" val="16188394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B23E359C-64AF-4E90-A4B2-14F61E6163AE}" type="datetimeFigureOut">
              <a:rPr lang="en-US"/>
              <a:pPr>
                <a:defRPr/>
              </a:pPr>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87549389-267A-4D32-B588-131C31045DA5}" type="slidenum">
              <a:rPr lang="en-US"/>
              <a:pPr>
                <a:defRPr/>
              </a:pPr>
              <a:t>‹#›</a:t>
            </a:fld>
            <a:endParaRPr lang="en-US"/>
          </a:p>
        </p:txBody>
      </p:sp>
    </p:spTree>
    <p:extLst>
      <p:ext uri="{BB962C8B-B14F-4D97-AF65-F5344CB8AC3E}">
        <p14:creationId xmlns:p14="http://schemas.microsoft.com/office/powerpoint/2010/main" val="45260093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3F7CE656-52C2-46A2-8FA0-141650601258}" type="datetimeFigureOut">
              <a:rPr lang="en-US"/>
              <a:pPr>
                <a:defRPr/>
              </a:pPr>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428D984D-4F3B-452A-8C54-400A6BB1192E}" type="slidenum">
              <a:rPr lang="en-US"/>
              <a:pPr>
                <a:defRPr/>
              </a:pPr>
              <a:t>‹#›</a:t>
            </a:fld>
            <a:endParaRPr lang="en-US"/>
          </a:p>
        </p:txBody>
      </p:sp>
    </p:spTree>
    <p:extLst>
      <p:ext uri="{BB962C8B-B14F-4D97-AF65-F5344CB8AC3E}">
        <p14:creationId xmlns:p14="http://schemas.microsoft.com/office/powerpoint/2010/main" val="119001778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C493121A-F6B7-457B-80B7-9299CDA77839}" type="datetimeFigureOut">
              <a:rPr lang="en-US"/>
              <a:pPr>
                <a:defRPr/>
              </a:pPr>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BC72F9E4-7069-4BE7-9211-B0E522675D82}" type="slidenum">
              <a:rPr lang="en-US"/>
              <a:pPr>
                <a:defRPr/>
              </a:pPr>
              <a:t>‹#›</a:t>
            </a:fld>
            <a:endParaRPr lang="en-US"/>
          </a:p>
        </p:txBody>
      </p:sp>
    </p:spTree>
    <p:extLst>
      <p:ext uri="{BB962C8B-B14F-4D97-AF65-F5344CB8AC3E}">
        <p14:creationId xmlns:p14="http://schemas.microsoft.com/office/powerpoint/2010/main" val="57927929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52814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0D99B01-C259-40C1-9CA2-2F6D73752494}" type="datetime1">
              <a:rPr lang="en-US" smtClean="0">
                <a:solidFill>
                  <a:prstClr val="black">
                    <a:tint val="75000"/>
                  </a:prstClr>
                </a:solidFill>
              </a:r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516C5D-E346-42F2-877A-A3B0087A3E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77714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015492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1109405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6060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1450389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292224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941814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799396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2876904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4632316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5828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91938AF-269F-4790-83AD-F48FFA615A76}" type="datetime1">
              <a:rPr lang="en-US" smtClean="0">
                <a:solidFill>
                  <a:prstClr val="black">
                    <a:tint val="75000"/>
                  </a:prstClr>
                </a:solidFill>
              </a:r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516C5D-E346-42F2-877A-A3B0087A3E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0148789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7530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650242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06138090"/>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782541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4260815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208719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999681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6620844"/>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280017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2457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B8D0782-4A98-48D9-9967-15D2B790AB5D}" type="datetime1">
              <a:rPr lang="en-US" smtClean="0">
                <a:solidFill>
                  <a:prstClr val="black">
                    <a:tint val="75000"/>
                  </a:prstClr>
                </a:solidFill>
              </a:r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516C5D-E346-42F2-877A-A3B0087A3E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7643914"/>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753581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05444063"/>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5509140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560965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86414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626252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0009838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3506985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168527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472179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933530-DA2D-450E-88EE-AC6D759211C2}" type="datetime1">
              <a:rPr lang="en-US" smtClean="0">
                <a:solidFill>
                  <a:prstClr val="black">
                    <a:tint val="75000"/>
                  </a:prstClr>
                </a:solidFill>
              </a:r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516C5D-E346-42F2-877A-A3B0087A3E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032364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257859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9401390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163446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823852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8638019"/>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3229080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8439225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5020992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801001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77078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C3926D9-0ABF-4297-B44F-34BD01EA68C2}" type="datetime1">
              <a:rPr lang="en-US" smtClean="0">
                <a:solidFill>
                  <a:prstClr val="black">
                    <a:tint val="75000"/>
                  </a:prstClr>
                </a:solidFill>
              </a:rPr>
              <a:t>2/20/2019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1516C5D-E346-42F2-877A-A3B0087A3E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859549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2664764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845746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078867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28211473"/>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745513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766810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205927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46081189"/>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2773857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23288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6619691-ED13-4D10-AAFA-CB83D9A704F6}" type="datetime1">
              <a:rPr lang="en-US" smtClean="0">
                <a:solidFill>
                  <a:prstClr val="black">
                    <a:tint val="75000"/>
                  </a:prstClr>
                </a:solidFill>
              </a:rPr>
              <a:t>2/20/2019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1516C5D-E346-42F2-877A-A3B0087A3E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102281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449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5892645"/>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552128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785102"/>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2848453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449496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9511326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44744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64753493"/>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159591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0E0ACF-79A7-4D89-9055-4A5D42399407}" type="datetime1">
              <a:rPr lang="en-US" smtClean="0">
                <a:solidFill>
                  <a:prstClr val="black">
                    <a:tint val="75000"/>
                  </a:prstClr>
                </a:solidFill>
              </a:rPr>
              <a:t>2/20/2019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1516C5D-E346-42F2-877A-A3B0087A3E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1139179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484792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4438264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703043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4605256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41605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424474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712906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899630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95398562"/>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0475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E49C30-5603-4D93-A093-E006ECD7FA86}" type="datetime1">
              <a:rPr lang="en-US" smtClean="0">
                <a:solidFill>
                  <a:prstClr val="black">
                    <a:tint val="75000"/>
                  </a:prstClr>
                </a:solidFill>
              </a:r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516C5D-E346-42F2-877A-A3B0087A3E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643104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597106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72288124"/>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186029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975194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7504181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1640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4879C4-B445-4E02-A994-774E4E643762}" type="datetime1">
              <a:rPr lang="en-US" smtClean="0"/>
              <a:t>2/20/2019</a:t>
            </a:fld>
            <a:endParaRPr lang="en-US"/>
          </a:p>
        </p:txBody>
      </p:sp>
      <p:sp>
        <p:nvSpPr>
          <p:cNvPr id="5" name="Footer Placeholder 4"/>
          <p:cNvSpPr>
            <a:spLocks noGrp="1"/>
          </p:cNvSpPr>
          <p:nvPr>
            <p:ph type="ftr" sz="quarter" idx="11"/>
          </p:nvPr>
        </p:nvSpPr>
        <p:spPr/>
        <p:txBody>
          <a:body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p>
            <a:fld id="{CDE19EB6-B1DE-4EBF-9221-388C31D06010}"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F145E7A-E4C1-49F3-9FF0-FBB4DDE3B7D4}" type="datetime1">
              <a:rPr lang="en-US" smtClean="0">
                <a:solidFill>
                  <a:prstClr val="black">
                    <a:tint val="75000"/>
                  </a:prstClr>
                </a:solidFill>
              </a:rPr>
              <a:t>2/20/2019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1516C5D-E346-42F2-877A-A3B0087A3E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17600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493AE3A-7242-4799-9F95-9F5F5A98F6BC}" type="datetime1">
              <a:rPr lang="en-US" smtClean="0">
                <a:solidFill>
                  <a:prstClr val="black">
                    <a:tint val="75000"/>
                  </a:prstClr>
                </a:solidFill>
              </a:r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516C5D-E346-42F2-877A-A3B0087A3E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1792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65CB14C-B594-4AC6-AAE9-6FEFEB91B5DE}" type="datetime1">
              <a:rPr lang="en-US" smtClean="0">
                <a:solidFill>
                  <a:prstClr val="black">
                    <a:tint val="75000"/>
                  </a:prstClr>
                </a:solidFill>
              </a:r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1516C5D-E346-42F2-877A-A3B0087A3E8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138556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DCCD60-20C2-4842-9B4A-22083E2BBAB3}" type="datetime1">
              <a:rPr lang="en-US" smtClean="0"/>
              <a:t>2/20/2019</a:t>
            </a:fld>
            <a:endParaRPr lang="en-US"/>
          </a:p>
        </p:txBody>
      </p:sp>
      <p:sp>
        <p:nvSpPr>
          <p:cNvPr id="5" name="Footer Placeholder 4"/>
          <p:cNvSpPr>
            <a:spLocks noGrp="1"/>
          </p:cNvSpPr>
          <p:nvPr>
            <p:ph type="ftr" sz="quarter" idx="11"/>
          </p:nvPr>
        </p:nvSpPr>
        <p:spPr/>
        <p:txBody>
          <a:body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p>
            <a:fld id="{CDE19EB6-B1DE-4EBF-9221-388C31D06010}" type="slidenum">
              <a:rPr lang="en-US" smtClean="0"/>
              <a:pPr/>
              <a:t>‹#›</a:t>
            </a:fld>
            <a:endParaRPr lang="en-US"/>
          </a:p>
        </p:txBody>
      </p:sp>
    </p:spTree>
    <p:extLst>
      <p:ext uri="{BB962C8B-B14F-4D97-AF65-F5344CB8AC3E}">
        <p14:creationId xmlns:p14="http://schemas.microsoft.com/office/powerpoint/2010/main" val="24819005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F05DCA-59B5-4D5D-BD0F-AB4566AA70A8}" type="datetime1">
              <a:rPr lang="en-US" smtClean="0"/>
              <a:t>2/20/2019</a:t>
            </a:fld>
            <a:endParaRPr lang="en-US"/>
          </a:p>
        </p:txBody>
      </p:sp>
      <p:sp>
        <p:nvSpPr>
          <p:cNvPr id="5" name="Footer Placeholder 4"/>
          <p:cNvSpPr>
            <a:spLocks noGrp="1"/>
          </p:cNvSpPr>
          <p:nvPr>
            <p:ph type="ftr" sz="quarter" idx="11"/>
          </p:nvPr>
        </p:nvSpPr>
        <p:spPr/>
        <p:txBody>
          <a:body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p>
            <a:fld id="{CDE19EB6-B1DE-4EBF-9221-388C31D06010}" type="slidenum">
              <a:rPr lang="en-US" smtClean="0"/>
              <a:pPr/>
              <a:t>‹#›</a:t>
            </a:fld>
            <a:endParaRPr lang="en-US"/>
          </a:p>
        </p:txBody>
      </p:sp>
    </p:spTree>
    <p:extLst>
      <p:ext uri="{BB962C8B-B14F-4D97-AF65-F5344CB8AC3E}">
        <p14:creationId xmlns:p14="http://schemas.microsoft.com/office/powerpoint/2010/main" val="35913301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166278-D7F1-4DF9-B423-86EA891F5FE9}" type="datetime1">
              <a:rPr lang="en-US" smtClean="0"/>
              <a:t>2/20/2019</a:t>
            </a:fld>
            <a:endParaRPr lang="en-US"/>
          </a:p>
        </p:txBody>
      </p:sp>
      <p:sp>
        <p:nvSpPr>
          <p:cNvPr id="5" name="Footer Placeholder 4"/>
          <p:cNvSpPr>
            <a:spLocks noGrp="1"/>
          </p:cNvSpPr>
          <p:nvPr>
            <p:ph type="ftr" sz="quarter" idx="11"/>
          </p:nvPr>
        </p:nvSpPr>
        <p:spPr/>
        <p:txBody>
          <a:body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p>
            <a:fld id="{CDE19EB6-B1DE-4EBF-9221-388C31D06010}" type="slidenum">
              <a:rPr lang="en-US" smtClean="0"/>
              <a:pPr/>
              <a:t>‹#›</a:t>
            </a:fld>
            <a:endParaRPr lang="en-US"/>
          </a:p>
        </p:txBody>
      </p:sp>
    </p:spTree>
    <p:extLst>
      <p:ext uri="{BB962C8B-B14F-4D97-AF65-F5344CB8AC3E}">
        <p14:creationId xmlns:p14="http://schemas.microsoft.com/office/powerpoint/2010/main" val="6200639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2ED0D0-4294-47D0-AB44-B9A6B26A4B93}" type="datetime1">
              <a:rPr lang="en-US" smtClean="0"/>
              <a:t>2/20/2019</a:t>
            </a:fld>
            <a:endParaRPr lang="en-US"/>
          </a:p>
        </p:txBody>
      </p:sp>
      <p:sp>
        <p:nvSpPr>
          <p:cNvPr id="6" name="Footer Placeholder 5"/>
          <p:cNvSpPr>
            <a:spLocks noGrp="1"/>
          </p:cNvSpPr>
          <p:nvPr>
            <p:ph type="ftr" sz="quarter" idx="11"/>
          </p:nvPr>
        </p:nvSpPr>
        <p:spPr/>
        <p:txBody>
          <a:bodyPr/>
          <a:lstStyle/>
          <a:p>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p>
            <a:fld id="{CDE19EB6-B1DE-4EBF-9221-388C31D06010}" type="slidenum">
              <a:rPr lang="en-US" smtClean="0"/>
              <a:pPr/>
              <a:t>‹#›</a:t>
            </a:fld>
            <a:endParaRPr lang="en-US"/>
          </a:p>
        </p:txBody>
      </p:sp>
    </p:spTree>
    <p:extLst>
      <p:ext uri="{BB962C8B-B14F-4D97-AF65-F5344CB8AC3E}">
        <p14:creationId xmlns:p14="http://schemas.microsoft.com/office/powerpoint/2010/main" val="23179677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3CDDBA3-D2DA-45B9-88D8-6CB1BB27F059}" type="datetime1">
              <a:rPr lang="en-US" smtClean="0"/>
              <a:t>2/20/2019</a:t>
            </a:fld>
            <a:endParaRPr lang="en-US"/>
          </a:p>
        </p:txBody>
      </p:sp>
      <p:sp>
        <p:nvSpPr>
          <p:cNvPr id="8" name="Footer Placeholder 7"/>
          <p:cNvSpPr>
            <a:spLocks noGrp="1"/>
          </p:cNvSpPr>
          <p:nvPr>
            <p:ph type="ftr" sz="quarter" idx="11"/>
          </p:nvPr>
        </p:nvSpPr>
        <p:spPr/>
        <p:txBody>
          <a:bodyPr/>
          <a:lstStyle/>
          <a:p>
            <a:r>
              <a:rPr lang="en-US" smtClean="0"/>
              <a:t>Chp 1: Marketing: Creating Customer Value and Engagement</a:t>
            </a:r>
            <a:endParaRPr lang="en-US"/>
          </a:p>
        </p:txBody>
      </p:sp>
      <p:sp>
        <p:nvSpPr>
          <p:cNvPr id="9" name="Slide Number Placeholder 8"/>
          <p:cNvSpPr>
            <a:spLocks noGrp="1"/>
          </p:cNvSpPr>
          <p:nvPr>
            <p:ph type="sldNum" sz="quarter" idx="12"/>
          </p:nvPr>
        </p:nvSpPr>
        <p:spPr/>
        <p:txBody>
          <a:bodyPr/>
          <a:lstStyle/>
          <a:p>
            <a:fld id="{CDE19EB6-B1DE-4EBF-9221-388C31D06010}" type="slidenum">
              <a:rPr lang="en-US" smtClean="0"/>
              <a:pPr/>
              <a:t>‹#›</a:t>
            </a:fld>
            <a:endParaRPr lang="en-US"/>
          </a:p>
        </p:txBody>
      </p:sp>
    </p:spTree>
    <p:extLst>
      <p:ext uri="{BB962C8B-B14F-4D97-AF65-F5344CB8AC3E}">
        <p14:creationId xmlns:p14="http://schemas.microsoft.com/office/powerpoint/2010/main" val="19184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A4E45C-4885-43EF-A63B-30391C6A2920}" type="datetime1">
              <a:rPr lang="en-US" smtClean="0"/>
              <a:t>2/20/2019</a:t>
            </a:fld>
            <a:endParaRPr lang="en-US"/>
          </a:p>
        </p:txBody>
      </p:sp>
      <p:sp>
        <p:nvSpPr>
          <p:cNvPr id="4" name="Footer Placeholder 3"/>
          <p:cNvSpPr>
            <a:spLocks noGrp="1"/>
          </p:cNvSpPr>
          <p:nvPr>
            <p:ph type="ftr" sz="quarter" idx="11"/>
          </p:nvPr>
        </p:nvSpPr>
        <p:spPr/>
        <p:txBody>
          <a:bodyPr/>
          <a:lstStyle/>
          <a:p>
            <a:r>
              <a:rPr lang="en-US" smtClean="0"/>
              <a:t>Chp 1: Marketing: Creating Customer Value and Engagement</a:t>
            </a:r>
            <a:endParaRPr lang="en-US"/>
          </a:p>
        </p:txBody>
      </p:sp>
      <p:sp>
        <p:nvSpPr>
          <p:cNvPr id="5" name="Slide Number Placeholder 4"/>
          <p:cNvSpPr>
            <a:spLocks noGrp="1"/>
          </p:cNvSpPr>
          <p:nvPr>
            <p:ph type="sldNum" sz="quarter" idx="12"/>
          </p:nvPr>
        </p:nvSpPr>
        <p:spPr/>
        <p:txBody>
          <a:bodyPr/>
          <a:lstStyle/>
          <a:p>
            <a:fld id="{CDE19EB6-B1DE-4EBF-9221-388C31D06010}" type="slidenum">
              <a:rPr lang="en-US" smtClean="0"/>
              <a:pPr/>
              <a:t>‹#›</a:t>
            </a:fld>
            <a:endParaRPr lang="en-US"/>
          </a:p>
        </p:txBody>
      </p:sp>
    </p:spTree>
    <p:extLst>
      <p:ext uri="{BB962C8B-B14F-4D97-AF65-F5344CB8AC3E}">
        <p14:creationId xmlns:p14="http://schemas.microsoft.com/office/powerpoint/2010/main" val="9218681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F29F73-B63F-46D2-929A-A3040E11773C}" type="datetime1">
              <a:rPr lang="en-US" smtClean="0"/>
              <a:t>2/20/2019</a:t>
            </a:fld>
            <a:endParaRPr lang="en-US"/>
          </a:p>
        </p:txBody>
      </p:sp>
      <p:sp>
        <p:nvSpPr>
          <p:cNvPr id="3" name="Footer Placeholder 2"/>
          <p:cNvSpPr>
            <a:spLocks noGrp="1"/>
          </p:cNvSpPr>
          <p:nvPr>
            <p:ph type="ftr" sz="quarter" idx="11"/>
          </p:nvPr>
        </p:nvSpPr>
        <p:spPr/>
        <p:txBody>
          <a:bodyPr/>
          <a:lstStyle/>
          <a:p>
            <a:r>
              <a:rPr lang="en-US" smtClean="0"/>
              <a:t>Chp 1: Marketing: Creating Customer Value and Engagement</a:t>
            </a:r>
            <a:endParaRPr lang="en-US"/>
          </a:p>
        </p:txBody>
      </p:sp>
      <p:sp>
        <p:nvSpPr>
          <p:cNvPr id="4" name="Slide Number Placeholder 3"/>
          <p:cNvSpPr>
            <a:spLocks noGrp="1"/>
          </p:cNvSpPr>
          <p:nvPr>
            <p:ph type="sldNum" sz="quarter" idx="12"/>
          </p:nvPr>
        </p:nvSpPr>
        <p:spPr/>
        <p:txBody>
          <a:bodyPr/>
          <a:lstStyle/>
          <a:p>
            <a:fld id="{CDE19EB6-B1DE-4EBF-9221-388C31D06010}" type="slidenum">
              <a:rPr lang="en-US" smtClean="0"/>
              <a:pPr/>
              <a:t>‹#›</a:t>
            </a:fld>
            <a:endParaRPr lang="en-US"/>
          </a:p>
        </p:txBody>
      </p:sp>
    </p:spTree>
    <p:extLst>
      <p:ext uri="{BB962C8B-B14F-4D97-AF65-F5344CB8AC3E}">
        <p14:creationId xmlns:p14="http://schemas.microsoft.com/office/powerpoint/2010/main" val="4290948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4243BB-74E6-400C-B2F2-218C521CAA6F}" type="datetime1">
              <a:rPr lang="en-US" smtClean="0"/>
              <a:t>2/20/2019</a:t>
            </a:fld>
            <a:endParaRPr lang="en-US"/>
          </a:p>
        </p:txBody>
      </p:sp>
      <p:sp>
        <p:nvSpPr>
          <p:cNvPr id="5" name="Footer Placeholder 4"/>
          <p:cNvSpPr>
            <a:spLocks noGrp="1"/>
          </p:cNvSpPr>
          <p:nvPr>
            <p:ph type="ftr" sz="quarter" idx="11"/>
          </p:nvPr>
        </p:nvSpPr>
        <p:spPr/>
        <p:txBody>
          <a:body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p>
            <a:fld id="{CDE19EB6-B1DE-4EBF-9221-388C31D06010}" type="slidenum">
              <a:rPr lang="en-US" smtClean="0"/>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5E25AE-D4FC-42B1-BE4B-3A25777174F7}" type="datetime1">
              <a:rPr lang="en-US" smtClean="0"/>
              <a:t>2/20/2019</a:t>
            </a:fld>
            <a:endParaRPr lang="en-US"/>
          </a:p>
        </p:txBody>
      </p:sp>
      <p:sp>
        <p:nvSpPr>
          <p:cNvPr id="6" name="Footer Placeholder 5"/>
          <p:cNvSpPr>
            <a:spLocks noGrp="1"/>
          </p:cNvSpPr>
          <p:nvPr>
            <p:ph type="ftr" sz="quarter" idx="11"/>
          </p:nvPr>
        </p:nvSpPr>
        <p:spPr/>
        <p:txBody>
          <a:bodyPr/>
          <a:lstStyle/>
          <a:p>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p>
            <a:fld id="{CDE19EB6-B1DE-4EBF-9221-388C31D06010}" type="slidenum">
              <a:rPr lang="en-US" smtClean="0"/>
              <a:pPr/>
              <a:t>‹#›</a:t>
            </a:fld>
            <a:endParaRPr lang="en-US"/>
          </a:p>
        </p:txBody>
      </p:sp>
    </p:spTree>
    <p:extLst>
      <p:ext uri="{BB962C8B-B14F-4D97-AF65-F5344CB8AC3E}">
        <p14:creationId xmlns:p14="http://schemas.microsoft.com/office/powerpoint/2010/main" val="20214977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083C7F-A1EF-4FC1-972B-E82E1E187683}" type="datetime1">
              <a:rPr lang="en-US" smtClean="0"/>
              <a:t>2/20/2019</a:t>
            </a:fld>
            <a:endParaRPr lang="en-US"/>
          </a:p>
        </p:txBody>
      </p:sp>
      <p:sp>
        <p:nvSpPr>
          <p:cNvPr id="6" name="Footer Placeholder 5"/>
          <p:cNvSpPr>
            <a:spLocks noGrp="1"/>
          </p:cNvSpPr>
          <p:nvPr>
            <p:ph type="ftr" sz="quarter" idx="11"/>
          </p:nvPr>
        </p:nvSpPr>
        <p:spPr/>
        <p:txBody>
          <a:bodyPr/>
          <a:lstStyle/>
          <a:p>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p>
            <a:fld id="{CDE19EB6-B1DE-4EBF-9221-388C31D06010}" type="slidenum">
              <a:rPr lang="en-US" smtClean="0"/>
              <a:pPr/>
              <a:t>‹#›</a:t>
            </a:fld>
            <a:endParaRPr lang="en-US"/>
          </a:p>
        </p:txBody>
      </p:sp>
    </p:spTree>
    <p:extLst>
      <p:ext uri="{BB962C8B-B14F-4D97-AF65-F5344CB8AC3E}">
        <p14:creationId xmlns:p14="http://schemas.microsoft.com/office/powerpoint/2010/main" val="141216868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27D9E5-0263-40FA-9AAE-0F203496D7AC}" type="datetime1">
              <a:rPr lang="en-US" smtClean="0"/>
              <a:t>2/20/2019</a:t>
            </a:fld>
            <a:endParaRPr lang="en-US"/>
          </a:p>
        </p:txBody>
      </p:sp>
      <p:sp>
        <p:nvSpPr>
          <p:cNvPr id="5" name="Footer Placeholder 4"/>
          <p:cNvSpPr>
            <a:spLocks noGrp="1"/>
          </p:cNvSpPr>
          <p:nvPr>
            <p:ph type="ftr" sz="quarter" idx="11"/>
          </p:nvPr>
        </p:nvSpPr>
        <p:spPr/>
        <p:txBody>
          <a:body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p>
            <a:fld id="{CDE19EB6-B1DE-4EBF-9221-388C31D06010}" type="slidenum">
              <a:rPr lang="en-US" smtClean="0"/>
              <a:pPr/>
              <a:t>‹#›</a:t>
            </a:fld>
            <a:endParaRPr lang="en-US"/>
          </a:p>
        </p:txBody>
      </p:sp>
    </p:spTree>
    <p:extLst>
      <p:ext uri="{BB962C8B-B14F-4D97-AF65-F5344CB8AC3E}">
        <p14:creationId xmlns:p14="http://schemas.microsoft.com/office/powerpoint/2010/main" val="24913795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3FF351-65B9-4027-AF09-37005E0F032D}" type="datetime1">
              <a:rPr lang="en-US" smtClean="0"/>
              <a:t>2/20/2019</a:t>
            </a:fld>
            <a:endParaRPr lang="en-US"/>
          </a:p>
        </p:txBody>
      </p:sp>
      <p:sp>
        <p:nvSpPr>
          <p:cNvPr id="5" name="Footer Placeholder 4"/>
          <p:cNvSpPr>
            <a:spLocks noGrp="1"/>
          </p:cNvSpPr>
          <p:nvPr>
            <p:ph type="ftr" sz="quarter" idx="11"/>
          </p:nvPr>
        </p:nvSpPr>
        <p:spPr/>
        <p:txBody>
          <a:body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p>
            <a:fld id="{CDE19EB6-B1DE-4EBF-9221-388C31D06010}" type="slidenum">
              <a:rPr lang="en-US" smtClean="0"/>
              <a:pPr/>
              <a:t>‹#›</a:t>
            </a:fld>
            <a:endParaRPr lang="en-US"/>
          </a:p>
        </p:txBody>
      </p:sp>
    </p:spTree>
    <p:extLst>
      <p:ext uri="{BB962C8B-B14F-4D97-AF65-F5344CB8AC3E}">
        <p14:creationId xmlns:p14="http://schemas.microsoft.com/office/powerpoint/2010/main" val="3189399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04800"/>
            <a:ext cx="7793038" cy="1462088"/>
          </a:xfrm>
        </p:spPr>
        <p:txBody>
          <a:bodyPr/>
          <a:lstStyle/>
          <a:p>
            <a:r>
              <a:rPr lang="en-US"/>
              <a:t>Click to edit Master title style</a:t>
            </a:r>
          </a:p>
        </p:txBody>
      </p:sp>
      <p:sp>
        <p:nvSpPr>
          <p:cNvPr id="3" name="Text Placeholder 2"/>
          <p:cNvSpPr>
            <a:spLocks noGrp="1"/>
          </p:cNvSpPr>
          <p:nvPr>
            <p:ph type="body" sz="half" idx="1"/>
          </p:nvPr>
        </p:nvSpPr>
        <p:spPr>
          <a:xfrm>
            <a:off x="11826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45088" y="2017713"/>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7"/>
          <p:cNvSpPr>
            <a:spLocks noGrp="1"/>
          </p:cNvSpPr>
          <p:nvPr>
            <p:ph type="dt" sz="half" idx="10"/>
          </p:nvPr>
        </p:nvSpPr>
        <p:spPr>
          <a:xfrm>
            <a:off x="628650" y="6356352"/>
            <a:ext cx="2057400" cy="365125"/>
          </a:xfrm>
          <a:prstGeom prst="rect">
            <a:avLst/>
          </a:prstGeom>
        </p:spPr>
        <p:txBody>
          <a:bodyPr/>
          <a:lstStyle>
            <a:lvl1pPr>
              <a:defRPr smtClean="0"/>
            </a:lvl1pPr>
          </a:lstStyle>
          <a:p>
            <a:pPr>
              <a:defRPr/>
            </a:pPr>
            <a:endParaRPr lang="en-US" altLang="en-US"/>
          </a:p>
        </p:txBody>
      </p:sp>
      <p:sp>
        <p:nvSpPr>
          <p:cNvPr id="6" name="Slide Number Placeholder 9"/>
          <p:cNvSpPr>
            <a:spLocks noGrp="1"/>
          </p:cNvSpPr>
          <p:nvPr>
            <p:ph type="sldNum" sz="quarter" idx="11"/>
          </p:nvPr>
        </p:nvSpPr>
        <p:spPr>
          <a:xfrm>
            <a:off x="6457950" y="6356352"/>
            <a:ext cx="2057400" cy="365125"/>
          </a:xfrm>
          <a:prstGeom prst="rect">
            <a:avLst/>
          </a:prstGeom>
        </p:spPr>
        <p:txBody>
          <a:bodyPr/>
          <a:lstStyle>
            <a:lvl1pPr algn="l">
              <a:buSzTx/>
              <a:defRPr sz="1050" smtClean="0">
                <a:solidFill>
                  <a:srgbClr val="000000"/>
                </a:solidFill>
              </a:defRPr>
            </a:lvl1pPr>
          </a:lstStyle>
          <a:p>
            <a:pPr>
              <a:defRPr/>
            </a:pPr>
            <a:fld id="{4BE79C1A-C35C-4D80-AA81-007920C47EB2}" type="slidenum">
              <a:rPr lang="en-US" altLang="en-US"/>
              <a:pPr>
                <a:defRPr/>
              </a:pPr>
              <a:t>‹#›</a:t>
            </a:fld>
            <a:endParaRPr lang="en-US" altLang="en-US" dirty="0"/>
          </a:p>
        </p:txBody>
      </p:sp>
    </p:spTree>
    <p:extLst>
      <p:ext uri="{BB962C8B-B14F-4D97-AF65-F5344CB8AC3E}">
        <p14:creationId xmlns:p14="http://schemas.microsoft.com/office/powerpoint/2010/main" val="33030978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772400" cy="1143000"/>
          </a:xfrm>
        </p:spPr>
        <p:txBody>
          <a:bodyPr/>
          <a:lstStyle>
            <a:lvl1pPr>
              <a:defRPr sz="2250" b="1"/>
            </a:lvl1pPr>
          </a:lstStyle>
          <a:p>
            <a:r>
              <a:rPr lang="en-US" dirty="0"/>
              <a:t>Click to edit Master title style</a:t>
            </a:r>
          </a:p>
        </p:txBody>
      </p:sp>
      <p:sp>
        <p:nvSpPr>
          <p:cNvPr id="3" name="Content Placeholder 2"/>
          <p:cNvSpPr>
            <a:spLocks noGrp="1"/>
          </p:cNvSpPr>
          <p:nvPr>
            <p:ph idx="1"/>
          </p:nvPr>
        </p:nvSpPr>
        <p:spPr>
          <a:xfrm>
            <a:off x="685800" y="1981200"/>
            <a:ext cx="2971800" cy="4114800"/>
          </a:xfrm>
        </p:spPr>
        <p:txBody>
          <a:bodyPr/>
          <a:lstStyle>
            <a:lvl1pPr>
              <a:defRPr b="0"/>
            </a:lvl1pPr>
            <a:lvl2pPr>
              <a:defRPr b="0"/>
            </a:lvl2pPr>
            <a:lvl3pPr>
              <a:defRPr b="0"/>
            </a:lvl3pPr>
            <a:lvl4pPr>
              <a:defRPr b="0"/>
            </a:lvl4pPr>
            <a:lvl5pPr>
              <a:defRPr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p:nvPr>
        </p:nvSpPr>
        <p:spPr>
          <a:xfrm>
            <a:off x="457200" y="1447800"/>
            <a:ext cx="3200400" cy="381000"/>
          </a:xfrm>
        </p:spPr>
        <p:txBody>
          <a:bodyPr/>
          <a:lstStyle>
            <a:lvl1pPr algn="ctr">
              <a:buNone/>
              <a:defRPr sz="1125" b="0" i="1">
                <a:solidFill>
                  <a:srgbClr val="C00000"/>
                </a:solidFill>
              </a:defRPr>
            </a:lvl1pPr>
          </a:lstStyle>
          <a:p>
            <a:pPr lvl="0"/>
            <a:r>
              <a:rPr lang="en-US" dirty="0"/>
              <a:t>Click to edit Master text styles</a:t>
            </a:r>
          </a:p>
        </p:txBody>
      </p:sp>
      <p:sp>
        <p:nvSpPr>
          <p:cNvPr id="13" name="Content Placeholder 12"/>
          <p:cNvSpPr>
            <a:spLocks noGrp="1"/>
          </p:cNvSpPr>
          <p:nvPr>
            <p:ph sz="quarter" idx="14"/>
          </p:nvPr>
        </p:nvSpPr>
        <p:spPr>
          <a:xfrm>
            <a:off x="3810000" y="1524000"/>
            <a:ext cx="43434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5"/>
          </p:nvPr>
        </p:nvSpPr>
        <p:spPr>
          <a:xfrm>
            <a:off x="628650" y="6356352"/>
            <a:ext cx="2057400" cy="365125"/>
          </a:xfrm>
          <a:prstGeom prst="rect">
            <a:avLst/>
          </a:prstGeom>
        </p:spPr>
        <p:txBody>
          <a:bodyPr/>
          <a:lstStyle>
            <a:lvl1pPr>
              <a:defRPr smtClean="0"/>
            </a:lvl1pPr>
          </a:lstStyle>
          <a:p>
            <a:pPr>
              <a:defRPr/>
            </a:pPr>
            <a:endParaRPr lang="en-US" altLang="en-US"/>
          </a:p>
        </p:txBody>
      </p:sp>
      <p:sp>
        <p:nvSpPr>
          <p:cNvPr id="7" name="Slide Number Placeholder 5"/>
          <p:cNvSpPr>
            <a:spLocks noGrp="1"/>
          </p:cNvSpPr>
          <p:nvPr>
            <p:ph type="sldNum" sz="quarter" idx="16"/>
          </p:nvPr>
        </p:nvSpPr>
        <p:spPr>
          <a:xfrm>
            <a:off x="6457950" y="6356352"/>
            <a:ext cx="2057400" cy="365125"/>
          </a:xfrm>
          <a:prstGeom prst="rect">
            <a:avLst/>
          </a:prstGeom>
        </p:spPr>
        <p:txBody>
          <a:bodyPr/>
          <a:lstStyle>
            <a:lvl1pPr algn="l">
              <a:buSzTx/>
              <a:defRPr sz="1050" smtClean="0">
                <a:solidFill>
                  <a:srgbClr val="000000"/>
                </a:solidFill>
              </a:defRPr>
            </a:lvl1pPr>
          </a:lstStyle>
          <a:p>
            <a:pPr>
              <a:defRPr/>
            </a:pPr>
            <a:fld id="{3B9C43FB-8E13-4032-B5FB-47B8DE62B1F0}" type="slidenum">
              <a:rPr lang="en-US" altLang="en-US"/>
              <a:pPr>
                <a:defRPr/>
              </a:pPr>
              <a:t>‹#›</a:t>
            </a:fld>
            <a:endParaRPr lang="en-US" altLang="en-US"/>
          </a:p>
        </p:txBody>
      </p:sp>
    </p:spTree>
    <p:extLst>
      <p:ext uri="{BB962C8B-B14F-4D97-AF65-F5344CB8AC3E}">
        <p14:creationId xmlns:p14="http://schemas.microsoft.com/office/powerpoint/2010/main" val="87711286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0A29B93-37A2-4B2E-905D-2DB3C249E0E9}" type="datetime1">
              <a:rPr lang="en-US" smtClean="0">
                <a:solidFill>
                  <a:prstClr val="black">
                    <a:tint val="75000"/>
                  </a:prstClr>
                </a:solidFill>
              </a:rPr>
              <a:t>2/20/2019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B1E9CF00-C480-4F3A-AFA9-678FC41CE110}"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EBF131F5-4108-4F41-9EFA-38259D987323}" type="slidenum">
              <a:rPr lang="en-US"/>
              <a:pPr>
                <a:defRPr/>
              </a:pPr>
              <a:t>‹#›</a:t>
            </a:fld>
            <a:endParaRPr lang="en-US"/>
          </a:p>
        </p:txBody>
      </p:sp>
    </p:spTree>
    <p:extLst>
      <p:ext uri="{BB962C8B-B14F-4D97-AF65-F5344CB8AC3E}">
        <p14:creationId xmlns:p14="http://schemas.microsoft.com/office/powerpoint/2010/main" val="1384628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8C0608C6-8173-474A-8C2E-F75450426F82}"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8930FFBF-B957-455F-9B59-E6FC424234BC}" type="slidenum">
              <a:rPr lang="en-US"/>
              <a:pPr>
                <a:defRPr/>
              </a:pPr>
              <a:t>‹#›</a:t>
            </a:fld>
            <a:endParaRPr lang="en-US"/>
          </a:p>
        </p:txBody>
      </p:sp>
    </p:spTree>
    <p:extLst>
      <p:ext uri="{BB962C8B-B14F-4D97-AF65-F5344CB8AC3E}">
        <p14:creationId xmlns:p14="http://schemas.microsoft.com/office/powerpoint/2010/main" val="4340321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A887C92A-0F0F-43B4-A504-848F5690BD15}"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3CAECB87-3448-4F60-B92E-55579A75F185}" type="slidenum">
              <a:rPr lang="en-US"/>
              <a:pPr>
                <a:defRPr/>
              </a:pPr>
              <a:t>‹#›</a:t>
            </a:fld>
            <a:endParaRPr lang="en-US"/>
          </a:p>
        </p:txBody>
      </p:sp>
    </p:spTree>
    <p:extLst>
      <p:ext uri="{BB962C8B-B14F-4D97-AF65-F5344CB8AC3E}">
        <p14:creationId xmlns:p14="http://schemas.microsoft.com/office/powerpoint/2010/main" val="388867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632C4CF-53D2-436B-86F4-2025C0032C9C}" type="datetime1">
              <a:rPr lang="en-US" smtClean="0"/>
              <a:t>2/20/2019</a:t>
            </a:fld>
            <a:endParaRPr lang="en-US"/>
          </a:p>
        </p:txBody>
      </p:sp>
      <p:sp>
        <p:nvSpPr>
          <p:cNvPr id="6" name="Footer Placeholder 5"/>
          <p:cNvSpPr>
            <a:spLocks noGrp="1"/>
          </p:cNvSpPr>
          <p:nvPr>
            <p:ph type="ftr" sz="quarter" idx="11"/>
          </p:nvPr>
        </p:nvSpPr>
        <p:spPr/>
        <p:txBody>
          <a:bodyPr/>
          <a:lstStyle/>
          <a:p>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p>
            <a:fld id="{CDE19EB6-B1DE-4EBF-9221-388C31D06010}" type="slidenum">
              <a:rPr lang="en-US" smtClean="0"/>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9940C61D-666D-4A88-B1BD-D584B1407A4D}" type="datetime1">
              <a:rPr lang="en-US" smtClean="0"/>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029CA995-4167-46CA-B05E-F9817E2F611F}" type="slidenum">
              <a:rPr lang="en-US"/>
              <a:pPr>
                <a:defRPr/>
              </a:pPr>
              <a:t>‹#›</a:t>
            </a:fld>
            <a:endParaRPr lang="en-US"/>
          </a:p>
        </p:txBody>
      </p:sp>
    </p:spTree>
    <p:extLst>
      <p:ext uri="{BB962C8B-B14F-4D97-AF65-F5344CB8AC3E}">
        <p14:creationId xmlns:p14="http://schemas.microsoft.com/office/powerpoint/2010/main" val="394387420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880F7637-11D3-48B5-9D38-316CF4B0AAC3}" type="datetime1">
              <a:rPr lang="en-US" smtClean="0"/>
              <a:t>2/20/2019</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r>
              <a:rPr lang="en-US" smtClean="0"/>
              <a:t>Chp 1: Marketing: Creating Customer Value and Engagement</a:t>
            </a: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B03F72A7-5B10-4E1C-935F-57DD43C64D6B}" type="slidenum">
              <a:rPr lang="en-US"/>
              <a:pPr>
                <a:defRPr/>
              </a:pPr>
              <a:t>‹#›</a:t>
            </a:fld>
            <a:endParaRPr lang="en-US"/>
          </a:p>
        </p:txBody>
      </p:sp>
    </p:spTree>
    <p:extLst>
      <p:ext uri="{BB962C8B-B14F-4D97-AF65-F5344CB8AC3E}">
        <p14:creationId xmlns:p14="http://schemas.microsoft.com/office/powerpoint/2010/main" val="275454477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AE55A901-59EE-478C-BD1F-903B8982128A}" type="datetime1">
              <a:rPr lang="en-US" smtClean="0"/>
              <a:t>2/20/2019</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r>
              <a:rPr lang="en-US" smtClean="0"/>
              <a:t>Chp 1: Marketing: Creating Customer Value and Engagement</a:t>
            </a:r>
            <a:endParaRPr lang="en-US"/>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EB790375-CD02-4E83-9306-850361B5B132}" type="slidenum">
              <a:rPr lang="en-US"/>
              <a:pPr>
                <a:defRPr/>
              </a:pPr>
              <a:t>‹#›</a:t>
            </a:fld>
            <a:endParaRPr lang="en-US"/>
          </a:p>
        </p:txBody>
      </p:sp>
    </p:spTree>
    <p:extLst>
      <p:ext uri="{BB962C8B-B14F-4D97-AF65-F5344CB8AC3E}">
        <p14:creationId xmlns:p14="http://schemas.microsoft.com/office/powerpoint/2010/main" val="35406414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A63654E5-7529-40FF-B4F6-E640AD449F50}" type="datetime1">
              <a:rPr lang="en-US" smtClean="0"/>
              <a:t>2/20/2019</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r>
              <a:rPr lang="en-US" smtClean="0"/>
              <a:t>Chp 1: Marketing: Creating Customer Value and Engagement</a:t>
            </a:r>
            <a:endParaRPr lang="en-US"/>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5864323B-139B-44AC-865C-7DCEE2F0C909}" type="slidenum">
              <a:rPr lang="en-US"/>
              <a:pPr>
                <a:defRPr/>
              </a:pPr>
              <a:t>‹#›</a:t>
            </a:fld>
            <a:endParaRPr lang="en-US"/>
          </a:p>
        </p:txBody>
      </p:sp>
    </p:spTree>
    <p:extLst>
      <p:ext uri="{BB962C8B-B14F-4D97-AF65-F5344CB8AC3E}">
        <p14:creationId xmlns:p14="http://schemas.microsoft.com/office/powerpoint/2010/main" val="396583509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D6247D4E-705A-4CC7-8200-492461ED8F12}" type="datetime1">
              <a:rPr lang="en-US" smtClean="0"/>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37417E08-82E4-450D-BCAB-0395461DFC7F}" type="slidenum">
              <a:rPr lang="en-US"/>
              <a:pPr>
                <a:defRPr/>
              </a:pPr>
              <a:t>‹#›</a:t>
            </a:fld>
            <a:endParaRPr lang="en-US"/>
          </a:p>
        </p:txBody>
      </p:sp>
    </p:spTree>
    <p:extLst>
      <p:ext uri="{BB962C8B-B14F-4D97-AF65-F5344CB8AC3E}">
        <p14:creationId xmlns:p14="http://schemas.microsoft.com/office/powerpoint/2010/main" val="15952649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2EE0710C-4D03-4518-8652-BB8FE4E0C475}" type="datetime1">
              <a:rPr lang="en-US" smtClean="0"/>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87549389-267A-4D32-B588-131C31045DA5}" type="slidenum">
              <a:rPr lang="en-US"/>
              <a:pPr>
                <a:defRPr/>
              </a:pPr>
              <a:t>‹#›</a:t>
            </a:fld>
            <a:endParaRPr lang="en-US"/>
          </a:p>
        </p:txBody>
      </p:sp>
    </p:spTree>
    <p:extLst>
      <p:ext uri="{BB962C8B-B14F-4D97-AF65-F5344CB8AC3E}">
        <p14:creationId xmlns:p14="http://schemas.microsoft.com/office/powerpoint/2010/main" val="331093814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956039D3-6BFE-4456-9120-467A929E3F4B}"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428D984D-4F3B-452A-8C54-400A6BB1192E}" type="slidenum">
              <a:rPr lang="en-US"/>
              <a:pPr>
                <a:defRPr/>
              </a:pPr>
              <a:t>‹#›</a:t>
            </a:fld>
            <a:endParaRPr lang="en-US"/>
          </a:p>
        </p:txBody>
      </p:sp>
    </p:spTree>
    <p:extLst>
      <p:ext uri="{BB962C8B-B14F-4D97-AF65-F5344CB8AC3E}">
        <p14:creationId xmlns:p14="http://schemas.microsoft.com/office/powerpoint/2010/main" val="10940371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itchFamily="34" charset="0"/>
              </a:defRPr>
            </a:lvl1pPr>
          </a:lstStyle>
          <a:p>
            <a:pPr>
              <a:defRPr/>
            </a:pPr>
            <a:fld id="{B86600D1-03B7-4DCF-AD9D-102FD21F5241}"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itchFamily="34" charset="0"/>
              </a:defRPr>
            </a:lvl1pPr>
          </a:lstStyle>
          <a:p>
            <a:pPr>
              <a:defRPr/>
            </a:pPr>
            <a:fld id="{BC72F9E4-7069-4BE7-9211-B0E522675D82}" type="slidenum">
              <a:rPr lang="en-US"/>
              <a:pPr>
                <a:defRPr/>
              </a:pPr>
              <a:t>‹#›</a:t>
            </a:fld>
            <a:endParaRPr lang="en-US"/>
          </a:p>
        </p:txBody>
      </p:sp>
    </p:spTree>
    <p:extLst>
      <p:ext uri="{BB962C8B-B14F-4D97-AF65-F5344CB8AC3E}">
        <p14:creationId xmlns:p14="http://schemas.microsoft.com/office/powerpoint/2010/main" val="40945913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39FF6F70-3DBA-454E-9B20-49BCB700AB91}"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7E8EB7CC-62F3-4A10-B266-38AA60D1110E}" type="slidenum">
              <a:rPr lang="en-US" altLang="en-US"/>
              <a:pPr>
                <a:defRPr/>
              </a:pPr>
              <a:t>‹#›</a:t>
            </a:fld>
            <a:endParaRPr lang="en-US" altLang="en-US"/>
          </a:p>
        </p:txBody>
      </p:sp>
    </p:spTree>
    <p:extLst>
      <p:ext uri="{BB962C8B-B14F-4D97-AF65-F5344CB8AC3E}">
        <p14:creationId xmlns:p14="http://schemas.microsoft.com/office/powerpoint/2010/main" val="25913965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BFE440DF-8B60-4742-8B36-7AA23A359BFD}"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472A6A50-A856-449C-8401-1D84EC3589D3}" type="slidenum">
              <a:rPr lang="en-US" altLang="en-US"/>
              <a:pPr>
                <a:defRPr/>
              </a:pPr>
              <a:t>‹#›</a:t>
            </a:fld>
            <a:endParaRPr lang="en-US" altLang="en-US"/>
          </a:p>
        </p:txBody>
      </p:sp>
    </p:spTree>
    <p:extLst>
      <p:ext uri="{BB962C8B-B14F-4D97-AF65-F5344CB8AC3E}">
        <p14:creationId xmlns:p14="http://schemas.microsoft.com/office/powerpoint/2010/main" val="197774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AA4D331-CEC6-4E44-A6E2-74B8978A5531}" type="datetime1">
              <a:rPr lang="en-US" smtClean="0"/>
              <a:t>2/20/2019</a:t>
            </a:fld>
            <a:endParaRPr lang="en-US"/>
          </a:p>
        </p:txBody>
      </p:sp>
      <p:sp>
        <p:nvSpPr>
          <p:cNvPr id="8" name="Footer Placeholder 7"/>
          <p:cNvSpPr>
            <a:spLocks noGrp="1"/>
          </p:cNvSpPr>
          <p:nvPr>
            <p:ph type="ftr" sz="quarter" idx="11"/>
          </p:nvPr>
        </p:nvSpPr>
        <p:spPr/>
        <p:txBody>
          <a:bodyPr/>
          <a:lstStyle/>
          <a:p>
            <a:r>
              <a:rPr lang="en-US" smtClean="0"/>
              <a:t>Chp 1: Marketing: Creating Customer Value and Engagement</a:t>
            </a:r>
            <a:endParaRPr lang="en-US"/>
          </a:p>
        </p:txBody>
      </p:sp>
      <p:sp>
        <p:nvSpPr>
          <p:cNvPr id="9" name="Slide Number Placeholder 8"/>
          <p:cNvSpPr>
            <a:spLocks noGrp="1"/>
          </p:cNvSpPr>
          <p:nvPr>
            <p:ph type="sldNum" sz="quarter" idx="12"/>
          </p:nvPr>
        </p:nvSpPr>
        <p:spPr/>
        <p:txBody>
          <a:bodyPr/>
          <a:lstStyle/>
          <a:p>
            <a:fld id="{CDE19EB6-B1DE-4EBF-9221-388C31D06010}" type="slidenum">
              <a:rPr lang="en-US" smtClean="0"/>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386E443D-E339-45F2-B0E8-5D648E68B4B8}"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87EEF89F-4A15-4385-939E-CC34EC2E28AD}" type="slidenum">
              <a:rPr lang="en-US" altLang="en-US"/>
              <a:pPr>
                <a:defRPr/>
              </a:pPr>
              <a:t>‹#›</a:t>
            </a:fld>
            <a:endParaRPr lang="en-US" altLang="en-US"/>
          </a:p>
        </p:txBody>
      </p:sp>
    </p:spTree>
    <p:extLst>
      <p:ext uri="{BB962C8B-B14F-4D97-AF65-F5344CB8AC3E}">
        <p14:creationId xmlns:p14="http://schemas.microsoft.com/office/powerpoint/2010/main" val="327155725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56EE4548-45E2-43A0-90FF-63B7C7F9FCA5}" type="datetime1">
              <a:rPr lang="en-US" smtClean="0"/>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6F5A583A-62EC-4AB2-8915-8F1F7C6AC401}" type="slidenum">
              <a:rPr lang="en-US" altLang="en-US"/>
              <a:pPr>
                <a:defRPr/>
              </a:pPr>
              <a:t>‹#›</a:t>
            </a:fld>
            <a:endParaRPr lang="en-US" altLang="en-US"/>
          </a:p>
        </p:txBody>
      </p:sp>
    </p:spTree>
    <p:extLst>
      <p:ext uri="{BB962C8B-B14F-4D97-AF65-F5344CB8AC3E}">
        <p14:creationId xmlns:p14="http://schemas.microsoft.com/office/powerpoint/2010/main" val="224352360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42FC9D09-201F-494A-8B37-F9B2F5506100}" type="datetime1">
              <a:rPr lang="en-US" smtClean="0"/>
              <a:t>2/20/2019</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smtClean="0"/>
              <a:t>Chp 1: Marketing: Creating Customer Value and Engagement</a:t>
            </a:r>
            <a:endParaRPr lang="en-US"/>
          </a:p>
        </p:txBody>
      </p:sp>
      <p:sp>
        <p:nvSpPr>
          <p:cNvPr id="9" name="Slide Number Placeholder 8"/>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35B4A45F-A37C-4F47-9AE9-0933B315ADF4}" type="slidenum">
              <a:rPr lang="en-US" altLang="en-US"/>
              <a:pPr>
                <a:defRPr/>
              </a:pPr>
              <a:t>‹#›</a:t>
            </a:fld>
            <a:endParaRPr lang="en-US" altLang="en-US"/>
          </a:p>
        </p:txBody>
      </p:sp>
    </p:spTree>
    <p:extLst>
      <p:ext uri="{BB962C8B-B14F-4D97-AF65-F5344CB8AC3E}">
        <p14:creationId xmlns:p14="http://schemas.microsoft.com/office/powerpoint/2010/main" val="16796018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D9F70344-EBE0-4FCD-B2FD-BFDC50201EC0}" type="datetime1">
              <a:rPr lang="en-US" smtClean="0"/>
              <a:t>2/20/2019</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smtClean="0"/>
              <a:t>Chp 1: Marketing: Creating Customer Value and Engagement</a:t>
            </a:r>
            <a:endParaRPr lang="en-US"/>
          </a:p>
        </p:txBody>
      </p:sp>
      <p:sp>
        <p:nvSpPr>
          <p:cNvPr id="5" name="Slide Number Placeholder 4"/>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7D792E77-5187-41AC-A8F8-22E7288836FE}" type="slidenum">
              <a:rPr lang="en-US" altLang="en-US"/>
              <a:pPr>
                <a:defRPr/>
              </a:pPr>
              <a:t>‹#›</a:t>
            </a:fld>
            <a:endParaRPr lang="en-US" altLang="en-US"/>
          </a:p>
        </p:txBody>
      </p:sp>
    </p:spTree>
    <p:extLst>
      <p:ext uri="{BB962C8B-B14F-4D97-AF65-F5344CB8AC3E}">
        <p14:creationId xmlns:p14="http://schemas.microsoft.com/office/powerpoint/2010/main" val="33231864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54D6B06F-ADAE-4C33-BE6B-7E5460F82C74}" type="datetime1">
              <a:rPr lang="en-US" smtClean="0"/>
              <a:t>2/20/2019</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smtClean="0"/>
              <a:t>Chp 1: Marketing: Creating Customer Value and Engagement</a:t>
            </a:r>
            <a:endParaRPr lang="en-US"/>
          </a:p>
        </p:txBody>
      </p:sp>
      <p:sp>
        <p:nvSpPr>
          <p:cNvPr id="4" name="Slide Number Placeholder 3"/>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97A545E2-5A87-4DCE-A796-AD7F701A9FB3}" type="slidenum">
              <a:rPr lang="en-US" altLang="en-US"/>
              <a:pPr>
                <a:defRPr/>
              </a:pPr>
              <a:t>‹#›</a:t>
            </a:fld>
            <a:endParaRPr lang="en-US" altLang="en-US"/>
          </a:p>
        </p:txBody>
      </p:sp>
    </p:spTree>
    <p:extLst>
      <p:ext uri="{BB962C8B-B14F-4D97-AF65-F5344CB8AC3E}">
        <p14:creationId xmlns:p14="http://schemas.microsoft.com/office/powerpoint/2010/main" val="203265075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06455FF7-B180-48CA-BFAE-77810C7F2D70}" type="datetime1">
              <a:rPr lang="en-US" smtClean="0"/>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4BABC351-06EF-4CFF-A01B-0790AAEDDB86}" type="slidenum">
              <a:rPr lang="en-US" altLang="en-US"/>
              <a:pPr>
                <a:defRPr/>
              </a:pPr>
              <a:t>‹#›</a:t>
            </a:fld>
            <a:endParaRPr lang="en-US" altLang="en-US"/>
          </a:p>
        </p:txBody>
      </p:sp>
    </p:spTree>
    <p:extLst>
      <p:ext uri="{BB962C8B-B14F-4D97-AF65-F5344CB8AC3E}">
        <p14:creationId xmlns:p14="http://schemas.microsoft.com/office/powerpoint/2010/main" val="33435707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E6B14673-E24E-4830-AECA-CFA6E35F32B5}" type="datetime1">
              <a:rPr lang="en-US" smtClean="0"/>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74D103F4-4264-4FEE-9A70-28FD2349171C}" type="slidenum">
              <a:rPr lang="en-US" altLang="en-US"/>
              <a:pPr>
                <a:defRPr/>
              </a:pPr>
              <a:t>‹#›</a:t>
            </a:fld>
            <a:endParaRPr lang="en-US" altLang="en-US"/>
          </a:p>
        </p:txBody>
      </p:sp>
    </p:spTree>
    <p:extLst>
      <p:ext uri="{BB962C8B-B14F-4D97-AF65-F5344CB8AC3E}">
        <p14:creationId xmlns:p14="http://schemas.microsoft.com/office/powerpoint/2010/main" val="17117036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0A2CE4B5-0F12-4476-96B9-FF10B96A0653}"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D4B823C0-EE75-4328-BEFD-CD42E52162FE}" type="slidenum">
              <a:rPr lang="en-US" altLang="en-US"/>
              <a:pPr>
                <a:defRPr/>
              </a:pPr>
              <a:t>‹#›</a:t>
            </a:fld>
            <a:endParaRPr lang="en-US" altLang="en-US"/>
          </a:p>
        </p:txBody>
      </p:sp>
    </p:spTree>
    <p:extLst>
      <p:ext uri="{BB962C8B-B14F-4D97-AF65-F5344CB8AC3E}">
        <p14:creationId xmlns:p14="http://schemas.microsoft.com/office/powerpoint/2010/main" val="29634723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964414EB-F4CA-48E1-B428-EAD0E83822DB}"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BFA0944B-B8CB-4376-952E-6AA982EE710A}" type="slidenum">
              <a:rPr lang="en-US" altLang="en-US"/>
              <a:pPr>
                <a:defRPr/>
              </a:pPr>
              <a:t>‹#›</a:t>
            </a:fld>
            <a:endParaRPr lang="en-US" altLang="en-US"/>
          </a:p>
        </p:txBody>
      </p:sp>
    </p:spTree>
    <p:extLst>
      <p:ext uri="{BB962C8B-B14F-4D97-AF65-F5344CB8AC3E}">
        <p14:creationId xmlns:p14="http://schemas.microsoft.com/office/powerpoint/2010/main" val="3473196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pic>
        <p:nvPicPr>
          <p:cNvPr id="6"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r" fontAlgn="base">
              <a:spcBef>
                <a:spcPct val="0"/>
              </a:spcBef>
              <a:spcAft>
                <a:spcPct val="0"/>
              </a:spcAft>
              <a:defRPr/>
            </a:pPr>
            <a:r>
              <a:rPr lang="en-US" altLang="en-US" sz="1200" smtClean="0">
                <a:solidFill>
                  <a:srgbClr val="000000"/>
                </a:solidFill>
                <a:ea typeface="Verdana" panose="020B0604030504040204" pitchFamily="34" charset="0"/>
                <a:cs typeface="Verdana" panose="020B0604030504040204" pitchFamily="34" charset="0"/>
              </a:rPr>
              <a:t>Copyright © 2018, 2015, 2012 Pearson Education, Inc. All Rights Reserved</a:t>
            </a:r>
          </a:p>
        </p:txBody>
      </p:sp>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
        <p:nvSpPr>
          <p:cNvPr id="12" name="Footer Placeholder 2"/>
          <p:cNvSpPr>
            <a:spLocks noGrp="1"/>
          </p:cNvSpPr>
          <p:nvPr>
            <p:ph type="ftr" sz="quarter" idx="16"/>
          </p:nvPr>
        </p:nvSpPr>
        <p:spPr>
          <a:xfrm>
            <a:off x="93663" y="6165850"/>
            <a:ext cx="8596312" cy="234950"/>
          </a:xfrm>
        </p:spPr>
        <p:txBody>
          <a:bodyPr/>
          <a:lstStyle>
            <a:lvl1pPr>
              <a:defRPr smtClean="0">
                <a:solidFill>
                  <a:prstClr val="black"/>
                </a:solidFill>
              </a:defRPr>
            </a:lvl1pPr>
          </a:lstStyle>
          <a:p>
            <a:pPr>
              <a:defRPr/>
            </a:pPr>
            <a:r>
              <a:rPr lang="en-US" smtClean="0"/>
              <a:t>Chp 1: Marketing: Creating Customer Value and Engagement</a:t>
            </a:r>
            <a:endParaRPr lang="en-US"/>
          </a:p>
        </p:txBody>
      </p:sp>
      <p:sp>
        <p:nvSpPr>
          <p:cNvPr id="13" name="Date Placeholder 3"/>
          <p:cNvSpPr>
            <a:spLocks noGrp="1"/>
          </p:cNvSpPr>
          <p:nvPr>
            <p:ph type="dt" sz="half" idx="17"/>
          </p:nvPr>
        </p:nvSpPr>
        <p:spPr/>
        <p:txBody>
          <a:bodyPr/>
          <a:lstStyle>
            <a:lvl1pPr>
              <a:defRPr smtClean="0">
                <a:solidFill>
                  <a:prstClr val="white"/>
                </a:solidFill>
              </a:defRPr>
            </a:lvl1pPr>
          </a:lstStyle>
          <a:p>
            <a:pPr>
              <a:defRPr/>
            </a:pPr>
            <a:fld id="{4F09D97A-10E8-4EF4-BBC7-A30A1C4A2D49}" type="datetime1">
              <a:rPr lang="en-US" smtClean="0"/>
              <a:t>2/20/2019</a:t>
            </a:fld>
            <a:endParaRPr lang="en-US" dirty="0"/>
          </a:p>
        </p:txBody>
      </p:sp>
      <p:sp>
        <p:nvSpPr>
          <p:cNvPr id="14" name="Slide Number Placeholder 4"/>
          <p:cNvSpPr>
            <a:spLocks noGrp="1"/>
          </p:cNvSpPr>
          <p:nvPr>
            <p:ph type="sldNum" sz="quarter" idx="18"/>
          </p:nvPr>
        </p:nvSpPr>
        <p:spPr/>
        <p:txBody>
          <a:bodyPr/>
          <a:lstStyle>
            <a:lvl1pPr>
              <a:defRPr>
                <a:solidFill>
                  <a:prstClr val="black"/>
                </a:solidFill>
              </a:defRPr>
            </a:lvl1pPr>
          </a:lstStyle>
          <a:p>
            <a:pPr>
              <a:defRPr/>
            </a:pPr>
            <a:fld id="{B4499FB1-2A3C-4047-BD77-9F183B5F15CB}" type="slidenum">
              <a:rPr lang="en-US"/>
              <a:pPr>
                <a:defRPr/>
              </a:pPr>
              <a:t>‹#›</a:t>
            </a:fld>
            <a:endParaRPr lang="en-US" dirty="0"/>
          </a:p>
        </p:txBody>
      </p:sp>
    </p:spTree>
    <p:extLst>
      <p:ext uri="{BB962C8B-B14F-4D97-AF65-F5344CB8AC3E}">
        <p14:creationId xmlns:p14="http://schemas.microsoft.com/office/powerpoint/2010/main" val="105486742"/>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CB9D66F-64DD-4E74-ABB2-3CF4994D944B}" type="datetime1">
              <a:rPr lang="en-US" smtClean="0"/>
              <a:t>2/20/2019</a:t>
            </a:fld>
            <a:endParaRPr lang="en-US"/>
          </a:p>
        </p:txBody>
      </p:sp>
      <p:sp>
        <p:nvSpPr>
          <p:cNvPr id="4" name="Footer Placeholder 3"/>
          <p:cNvSpPr>
            <a:spLocks noGrp="1"/>
          </p:cNvSpPr>
          <p:nvPr>
            <p:ph type="ftr" sz="quarter" idx="11"/>
          </p:nvPr>
        </p:nvSpPr>
        <p:spPr/>
        <p:txBody>
          <a:bodyPr/>
          <a:lstStyle/>
          <a:p>
            <a:r>
              <a:rPr lang="en-US" smtClean="0"/>
              <a:t>Chp 1: Marketing: Creating Customer Value and Engagement</a:t>
            </a:r>
            <a:endParaRPr lang="en-US"/>
          </a:p>
        </p:txBody>
      </p:sp>
      <p:sp>
        <p:nvSpPr>
          <p:cNvPr id="5" name="Slide Number Placeholder 4"/>
          <p:cNvSpPr>
            <a:spLocks noGrp="1"/>
          </p:cNvSpPr>
          <p:nvPr>
            <p:ph type="sldNum" sz="quarter" idx="12"/>
          </p:nvPr>
        </p:nvSpPr>
        <p:spPr/>
        <p:txBody>
          <a:bodyPr/>
          <a:lstStyle/>
          <a:p>
            <a:fld id="{CDE19EB6-B1DE-4EBF-9221-388C31D06010}" type="slidenum">
              <a:rPr lang="en-US" smtClean="0"/>
              <a:pPr/>
              <a:t>‹#›</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5" name="Footer Placeholder 2"/>
          <p:cNvSpPr>
            <a:spLocks noGrp="1"/>
          </p:cNvSpPr>
          <p:nvPr>
            <p:ph type="ftr" sz="quarter" idx="15"/>
          </p:nvPr>
        </p:nvSpPr>
        <p:spPr>
          <a:xfrm>
            <a:off x="93663" y="6172200"/>
            <a:ext cx="8596312" cy="234950"/>
          </a:xfrm>
        </p:spPr>
        <p:txBody>
          <a:bodyPr/>
          <a:lstStyle>
            <a:lvl1pPr>
              <a:defRPr smtClean="0">
                <a:solidFill>
                  <a:prstClr val="black"/>
                </a:solidFill>
              </a:defRPr>
            </a:lvl1pPr>
          </a:lstStyle>
          <a:p>
            <a:pPr>
              <a:defRPr/>
            </a:pPr>
            <a:r>
              <a:rPr lang="en-US" smtClean="0"/>
              <a:t>Chp 1: Marketing: Creating Customer Value and Engagement</a:t>
            </a:r>
            <a:endParaRPr lang="en-US"/>
          </a:p>
        </p:txBody>
      </p:sp>
      <p:sp>
        <p:nvSpPr>
          <p:cNvPr id="6" name="Date Placeholder 3"/>
          <p:cNvSpPr>
            <a:spLocks noGrp="1"/>
          </p:cNvSpPr>
          <p:nvPr>
            <p:ph type="dt" sz="half" idx="16"/>
          </p:nvPr>
        </p:nvSpPr>
        <p:spPr/>
        <p:txBody>
          <a:bodyPr/>
          <a:lstStyle>
            <a:lvl1pPr>
              <a:defRPr smtClean="0">
                <a:solidFill>
                  <a:prstClr val="white"/>
                </a:solidFill>
              </a:defRPr>
            </a:lvl1pPr>
          </a:lstStyle>
          <a:p>
            <a:pPr>
              <a:defRPr/>
            </a:pPr>
            <a:fld id="{50DE0429-E6CC-4D3C-8FF0-EC7BE4601A29}" type="datetime1">
              <a:rPr lang="en-US" smtClean="0"/>
              <a:t>2/20/2019</a:t>
            </a:fld>
            <a:endParaRPr lang="en-US" dirty="0"/>
          </a:p>
        </p:txBody>
      </p:sp>
      <p:sp>
        <p:nvSpPr>
          <p:cNvPr id="10" name="Slide Number Placeholder 4"/>
          <p:cNvSpPr>
            <a:spLocks noGrp="1"/>
          </p:cNvSpPr>
          <p:nvPr>
            <p:ph type="sldNum" sz="quarter" idx="17"/>
          </p:nvPr>
        </p:nvSpPr>
        <p:spPr/>
        <p:txBody>
          <a:bodyPr/>
          <a:lstStyle>
            <a:lvl1pPr>
              <a:defRPr>
                <a:solidFill>
                  <a:prstClr val="black"/>
                </a:solidFill>
              </a:defRPr>
            </a:lvl1pPr>
          </a:lstStyle>
          <a:p>
            <a:pPr>
              <a:defRPr/>
            </a:pPr>
            <a:fld id="{636BEA10-8F82-4CFF-9876-3E6864FD651F}" type="slidenum">
              <a:rPr lang="en-US"/>
              <a:pPr>
                <a:defRPr/>
              </a:pPr>
              <a:t>‹#›</a:t>
            </a:fld>
            <a:endParaRPr lang="en-US" dirty="0"/>
          </a:p>
        </p:txBody>
      </p:sp>
    </p:spTree>
    <p:extLst>
      <p:ext uri="{BB962C8B-B14F-4D97-AF65-F5344CB8AC3E}">
        <p14:creationId xmlns:p14="http://schemas.microsoft.com/office/powerpoint/2010/main" val="1627709581"/>
      </p:ext>
    </p:extLst>
  </p:cSld>
  <p:clrMapOvr>
    <a:masterClrMapping/>
  </p:clrMapOvr>
  <p:transition spd="slow"/>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4000">
                <a:latin typeface="+mn-lt"/>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3200"/>
            </a:lvl1pPr>
            <a:lvl2pPr>
              <a:buClr>
                <a:srgbClr val="007FA3"/>
              </a:buClr>
              <a:defRPr sz="28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Footer Placeholder 4"/>
          <p:cNvSpPr>
            <a:spLocks noGrp="1"/>
          </p:cNvSpPr>
          <p:nvPr>
            <p:ph type="ftr" sz="quarter" idx="10"/>
          </p:nvPr>
        </p:nvSpPr>
        <p:spPr>
          <a:xfrm>
            <a:off x="93663" y="6172200"/>
            <a:ext cx="8596312" cy="234950"/>
          </a:xfrm>
        </p:spPr>
        <p:txBody>
          <a:bodyPr/>
          <a:lstStyle>
            <a:lvl1pPr>
              <a:defRPr smtClean="0">
                <a:solidFill>
                  <a:prstClr val="black"/>
                </a:solidFill>
              </a:defRPr>
            </a:lvl1pPr>
          </a:lstStyle>
          <a:p>
            <a:pPr>
              <a:defRPr/>
            </a:pPr>
            <a:r>
              <a:rPr lang="en-US" smtClean="0"/>
              <a:t>Chp 1: Marketing: Creating Customer Value and Engagement</a:t>
            </a:r>
            <a:endParaRPr lang="en-US"/>
          </a:p>
        </p:txBody>
      </p:sp>
      <p:sp>
        <p:nvSpPr>
          <p:cNvPr id="5" name="Date Placeholder 3"/>
          <p:cNvSpPr>
            <a:spLocks noGrp="1"/>
          </p:cNvSpPr>
          <p:nvPr>
            <p:ph type="dt" sz="half" idx="11"/>
          </p:nvPr>
        </p:nvSpPr>
        <p:spPr>
          <a:xfrm>
            <a:off x="6335713" y="112713"/>
            <a:ext cx="2133600" cy="182562"/>
          </a:xfrm>
        </p:spPr>
        <p:txBody>
          <a:bodyPr/>
          <a:lstStyle>
            <a:lvl1pPr>
              <a:defRPr smtClean="0">
                <a:solidFill>
                  <a:prstClr val="white"/>
                </a:solidFill>
              </a:defRPr>
            </a:lvl1pPr>
          </a:lstStyle>
          <a:p>
            <a:pPr>
              <a:defRPr/>
            </a:pPr>
            <a:fld id="{DF1A1C76-5933-4224-97F0-B0BAE59D65AD}" type="datetime1">
              <a:rPr lang="en-US" smtClean="0"/>
              <a:t>2/20/2019</a:t>
            </a:fld>
            <a:endParaRPr lang="en-US" dirty="0"/>
          </a:p>
        </p:txBody>
      </p:sp>
      <p:sp>
        <p:nvSpPr>
          <p:cNvPr id="6" name="Slide Number Placeholder 5"/>
          <p:cNvSpPr>
            <a:spLocks noGrp="1"/>
          </p:cNvSpPr>
          <p:nvPr>
            <p:ph type="sldNum" sz="quarter" idx="12"/>
          </p:nvPr>
        </p:nvSpPr>
        <p:spPr>
          <a:xfrm>
            <a:off x="8591550" y="6604000"/>
            <a:ext cx="552450" cy="182563"/>
          </a:xfrm>
        </p:spPr>
        <p:txBody>
          <a:bodyPr/>
          <a:lstStyle>
            <a:lvl1pPr>
              <a:defRPr>
                <a:solidFill>
                  <a:prstClr val="black"/>
                </a:solidFill>
              </a:defRPr>
            </a:lvl1pPr>
          </a:lstStyle>
          <a:p>
            <a:pPr>
              <a:defRPr/>
            </a:pPr>
            <a:fld id="{03E1D3F6-B0E0-45F3-B4A6-33FFE58E69A7}" type="slidenum">
              <a:rPr lang="en-US"/>
              <a:pPr>
                <a:defRPr/>
              </a:pPr>
              <a:t>‹#›</a:t>
            </a:fld>
            <a:endParaRPr lang="en-US" dirty="0"/>
          </a:p>
        </p:txBody>
      </p:sp>
    </p:spTree>
    <p:extLst>
      <p:ext uri="{BB962C8B-B14F-4D97-AF65-F5344CB8AC3E}">
        <p14:creationId xmlns:p14="http://schemas.microsoft.com/office/powerpoint/2010/main" val="1973884553"/>
      </p:ext>
    </p:extLst>
  </p:cSld>
  <p:clrMapOvr>
    <a:masterClrMapping/>
  </p:clrMapOvr>
  <p:transition spd="slow"/>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Footer Placeholder 4"/>
          <p:cNvSpPr>
            <a:spLocks noGrp="1"/>
          </p:cNvSpPr>
          <p:nvPr>
            <p:ph type="ftr" sz="quarter" idx="10"/>
          </p:nvPr>
        </p:nvSpPr>
        <p:spPr>
          <a:xfrm>
            <a:off x="93663" y="6172200"/>
            <a:ext cx="8596312" cy="234950"/>
          </a:xfrm>
        </p:spPr>
        <p:txBody>
          <a:bodyPr/>
          <a:lstStyle>
            <a:lvl1pPr>
              <a:defRPr smtClean="0">
                <a:solidFill>
                  <a:prstClr val="black"/>
                </a:solidFill>
              </a:defRPr>
            </a:lvl1pPr>
          </a:lstStyle>
          <a:p>
            <a:pPr>
              <a:defRPr/>
            </a:pPr>
            <a:r>
              <a:rPr lang="en-US" smtClean="0"/>
              <a:t>Chp 1: Marketing: Creating Customer Value and Engagement</a:t>
            </a:r>
            <a:endParaRPr lang="en-US"/>
          </a:p>
        </p:txBody>
      </p:sp>
      <p:sp>
        <p:nvSpPr>
          <p:cNvPr id="5" name="Date Placeholder 3"/>
          <p:cNvSpPr>
            <a:spLocks noGrp="1"/>
          </p:cNvSpPr>
          <p:nvPr>
            <p:ph type="dt" sz="half" idx="11"/>
          </p:nvPr>
        </p:nvSpPr>
        <p:spPr/>
        <p:txBody>
          <a:bodyPr/>
          <a:lstStyle>
            <a:lvl1pPr>
              <a:defRPr smtClean="0">
                <a:solidFill>
                  <a:prstClr val="white"/>
                </a:solidFill>
              </a:defRPr>
            </a:lvl1pPr>
          </a:lstStyle>
          <a:p>
            <a:pPr>
              <a:defRPr/>
            </a:pPr>
            <a:fld id="{4EC0E689-2FB4-41AC-B300-C5E0ED56BBE1}" type="datetime1">
              <a:rPr lang="en-US" smtClean="0"/>
              <a:t>2/20/2019</a:t>
            </a:fld>
            <a:endParaRPr lang="en-US" dirty="0"/>
          </a:p>
        </p:txBody>
      </p:sp>
      <p:sp>
        <p:nvSpPr>
          <p:cNvPr id="6" name="Slide Number Placeholder 5"/>
          <p:cNvSpPr>
            <a:spLocks noGrp="1"/>
          </p:cNvSpPr>
          <p:nvPr>
            <p:ph type="sldNum" sz="quarter" idx="12"/>
          </p:nvPr>
        </p:nvSpPr>
        <p:spPr/>
        <p:txBody>
          <a:bodyPr/>
          <a:lstStyle>
            <a:lvl1pPr>
              <a:defRPr>
                <a:solidFill>
                  <a:prstClr val="black"/>
                </a:solidFill>
              </a:defRPr>
            </a:lvl1pPr>
          </a:lstStyle>
          <a:p>
            <a:pPr>
              <a:defRPr/>
            </a:pPr>
            <a:fld id="{6B469DEA-1DC7-4F16-9D20-DA6C0D19C986}" type="slidenum">
              <a:rPr lang="en-US"/>
              <a:pPr>
                <a:defRPr/>
              </a:pPr>
              <a:t>‹#›</a:t>
            </a:fld>
            <a:endParaRPr lang="en-US" dirty="0"/>
          </a:p>
        </p:txBody>
      </p:sp>
    </p:spTree>
    <p:extLst>
      <p:ext uri="{BB962C8B-B14F-4D97-AF65-F5344CB8AC3E}">
        <p14:creationId xmlns:p14="http://schemas.microsoft.com/office/powerpoint/2010/main" val="406512567"/>
      </p:ext>
    </p:extLst>
  </p:cSld>
  <p:clrMapOvr>
    <a:masterClrMapping/>
  </p:clrMapOvr>
  <p:transition spd="slow"/>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gure + Caption">
    <p:spTree>
      <p:nvGrpSpPr>
        <p:cNvPr id="1" name=""/>
        <p:cNvGrpSpPr/>
        <p:nvPr/>
      </p:nvGrpSpPr>
      <p:grpSpPr>
        <a:xfrm>
          <a:off x="0" y="0"/>
          <a:ext cx="0" cy="0"/>
          <a:chOff x="0" y="0"/>
          <a:chExt cx="0" cy="0"/>
        </a:xfrm>
      </p:grpSpPr>
      <p:pic>
        <p:nvPicPr>
          <p:cNvPr id="4"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00063"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r" fontAlgn="base">
              <a:spcBef>
                <a:spcPct val="0"/>
              </a:spcBef>
              <a:spcAft>
                <a:spcPct val="0"/>
              </a:spcAft>
              <a:defRPr/>
            </a:pPr>
            <a:r>
              <a:rPr lang="en-US" altLang="en-US" sz="700" b="1" smtClean="0">
                <a:solidFill>
                  <a:srgbClr val="000000"/>
                </a:solidFill>
                <a:latin typeface="Arial" panose="020B0604020202020204" pitchFamily="34" charset="0"/>
                <a:ea typeface="Verdana" panose="020B0604030504040204" pitchFamily="34" charset="0"/>
                <a:cs typeface="Verdana" panose="020B0604030504040204" pitchFamily="34" charset="0"/>
              </a:rPr>
              <a:t>Copyright © 2015, 2012, 2009 Pearson Education, Inc. All Rights Reserved</a:t>
            </a:r>
          </a:p>
        </p:txBody>
      </p:sp>
      <p:sp>
        <p:nvSpPr>
          <p:cNvPr id="8" name="Title 7"/>
          <p:cNvSpPr>
            <a:spLocks noGrp="1"/>
          </p:cNvSpPr>
          <p:nvPr>
            <p:ph type="title"/>
          </p:nvPr>
        </p:nvSpPr>
        <p:spPr>
          <a:xfrm>
            <a:off x="457200" y="228600"/>
            <a:ext cx="8229600" cy="1066800"/>
          </a:xfrm>
        </p:spPr>
        <p:txBody>
          <a:bodyPr anchor="t"/>
          <a:lstStyle>
            <a:lvl1pPr>
              <a:defRPr sz="3400">
                <a:solidFill>
                  <a:srgbClr val="007FA3"/>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smtClean="0"/>
              <a:t>Click to edit Master text styles</a:t>
            </a:r>
          </a:p>
        </p:txBody>
      </p:sp>
      <p:sp>
        <p:nvSpPr>
          <p:cNvPr id="6" name="Footer Placeholder 2"/>
          <p:cNvSpPr>
            <a:spLocks noGrp="1"/>
          </p:cNvSpPr>
          <p:nvPr>
            <p:ph type="ftr" sz="quarter" idx="14"/>
          </p:nvPr>
        </p:nvSpPr>
        <p:spPr>
          <a:xfrm>
            <a:off x="93663" y="6172200"/>
            <a:ext cx="8596312" cy="234950"/>
          </a:xfrm>
        </p:spPr>
        <p:txBody>
          <a:bodyPr/>
          <a:lstStyle>
            <a:lvl1pPr>
              <a:defRPr smtClean="0">
                <a:solidFill>
                  <a:prstClr val="black"/>
                </a:solidFill>
              </a:defRPr>
            </a:lvl1pPr>
          </a:lstStyle>
          <a:p>
            <a:pPr>
              <a:defRPr/>
            </a:pPr>
            <a:r>
              <a:rPr lang="en-US" smtClean="0"/>
              <a:t>Chp 1: Marketing: Creating Customer Value and Engagement</a:t>
            </a:r>
            <a:endParaRPr lang="en-US"/>
          </a:p>
        </p:txBody>
      </p:sp>
      <p:sp>
        <p:nvSpPr>
          <p:cNvPr id="7" name="Date Placeholder 1"/>
          <p:cNvSpPr>
            <a:spLocks noGrp="1"/>
          </p:cNvSpPr>
          <p:nvPr>
            <p:ph type="dt" sz="half" idx="15"/>
          </p:nvPr>
        </p:nvSpPr>
        <p:spPr/>
        <p:txBody>
          <a:bodyPr/>
          <a:lstStyle>
            <a:lvl1pPr>
              <a:defRPr smtClean="0">
                <a:solidFill>
                  <a:prstClr val="black"/>
                </a:solidFill>
              </a:defRPr>
            </a:lvl1pPr>
          </a:lstStyle>
          <a:p>
            <a:pPr>
              <a:defRPr/>
            </a:pPr>
            <a:fld id="{152692C2-33E5-4C1C-AC1C-8EAB53037107}" type="datetime1">
              <a:rPr lang="en-US" smtClean="0"/>
              <a:t>2/20/2019</a:t>
            </a:fld>
            <a:endParaRPr lang="en-US" dirty="0"/>
          </a:p>
        </p:txBody>
      </p:sp>
      <p:sp>
        <p:nvSpPr>
          <p:cNvPr id="9" name="Slide Number Placeholder 3"/>
          <p:cNvSpPr>
            <a:spLocks noGrp="1"/>
          </p:cNvSpPr>
          <p:nvPr>
            <p:ph type="sldNum" sz="quarter" idx="16"/>
          </p:nvPr>
        </p:nvSpPr>
        <p:spPr/>
        <p:txBody>
          <a:bodyPr/>
          <a:lstStyle>
            <a:lvl1pPr>
              <a:defRPr>
                <a:solidFill>
                  <a:prstClr val="black"/>
                </a:solidFill>
              </a:defRPr>
            </a:lvl1pPr>
          </a:lstStyle>
          <a:p>
            <a:pPr>
              <a:defRPr/>
            </a:pPr>
            <a:fld id="{473AC430-2C06-4793-A63E-BDDB6395F692}" type="slidenum">
              <a:rPr lang="en-US"/>
              <a:pPr>
                <a:defRPr/>
              </a:pPr>
              <a:t>‹#›</a:t>
            </a:fld>
            <a:endParaRPr lang="en-US" dirty="0"/>
          </a:p>
        </p:txBody>
      </p:sp>
    </p:spTree>
    <p:extLst>
      <p:ext uri="{BB962C8B-B14F-4D97-AF65-F5344CB8AC3E}">
        <p14:creationId xmlns:p14="http://schemas.microsoft.com/office/powerpoint/2010/main" val="3621671314"/>
      </p:ext>
    </p:extLst>
  </p:cSld>
  <p:clrMapOvr>
    <a:masterClrMapping/>
  </p:clrMapOvr>
  <p:transition spd="slow"/>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4"/>
          </p:nvPr>
        </p:nvSpPr>
        <p:spPr>
          <a:xfrm>
            <a:off x="93663" y="6172200"/>
            <a:ext cx="8596312" cy="234950"/>
          </a:xfrm>
        </p:spPr>
        <p:txBody>
          <a:bodyPr/>
          <a:lstStyle>
            <a:lvl1pPr>
              <a:defRPr smtClean="0">
                <a:solidFill>
                  <a:prstClr val="black"/>
                </a:solidFill>
              </a:defRPr>
            </a:lvl1pPr>
          </a:lstStyle>
          <a:p>
            <a:pPr>
              <a:defRPr/>
            </a:pPr>
            <a:r>
              <a:rPr lang="en-US" smtClean="0"/>
              <a:t>Chp 1: Marketing: Creating Customer Value and Engagement</a:t>
            </a:r>
            <a:endParaRPr lang="en-US"/>
          </a:p>
        </p:txBody>
      </p:sp>
      <p:sp>
        <p:nvSpPr>
          <p:cNvPr id="6" name="Date Placeholder 3"/>
          <p:cNvSpPr>
            <a:spLocks noGrp="1"/>
          </p:cNvSpPr>
          <p:nvPr>
            <p:ph type="dt" sz="half" idx="15"/>
          </p:nvPr>
        </p:nvSpPr>
        <p:spPr/>
        <p:txBody>
          <a:bodyPr/>
          <a:lstStyle>
            <a:lvl1pPr>
              <a:defRPr smtClean="0">
                <a:solidFill>
                  <a:prstClr val="white"/>
                </a:solidFill>
              </a:defRPr>
            </a:lvl1pPr>
          </a:lstStyle>
          <a:p>
            <a:pPr>
              <a:defRPr/>
            </a:pPr>
            <a:fld id="{60F3665E-6057-4D9D-89D6-0269C6A78306}" type="datetime1">
              <a:rPr lang="en-US" smtClean="0"/>
              <a:t>2/20/2019</a:t>
            </a:fld>
            <a:endParaRPr lang="en-US" dirty="0"/>
          </a:p>
        </p:txBody>
      </p:sp>
      <p:sp>
        <p:nvSpPr>
          <p:cNvPr id="9" name="Slide Number Placeholder 5"/>
          <p:cNvSpPr>
            <a:spLocks noGrp="1"/>
          </p:cNvSpPr>
          <p:nvPr>
            <p:ph type="sldNum" sz="quarter" idx="16"/>
          </p:nvPr>
        </p:nvSpPr>
        <p:spPr/>
        <p:txBody>
          <a:bodyPr/>
          <a:lstStyle>
            <a:lvl1pPr>
              <a:defRPr>
                <a:solidFill>
                  <a:prstClr val="black"/>
                </a:solidFill>
              </a:defRPr>
            </a:lvl1pPr>
          </a:lstStyle>
          <a:p>
            <a:pPr>
              <a:defRPr/>
            </a:pPr>
            <a:fld id="{33A80B66-D4AC-40E1-A181-9D35764E1DB3}" type="slidenum">
              <a:rPr lang="en-US"/>
              <a:pPr>
                <a:defRPr/>
              </a:pPr>
              <a:t>‹#›</a:t>
            </a:fld>
            <a:endParaRPr lang="en-US" dirty="0"/>
          </a:p>
        </p:txBody>
      </p:sp>
    </p:spTree>
    <p:extLst>
      <p:ext uri="{BB962C8B-B14F-4D97-AF65-F5344CB8AC3E}">
        <p14:creationId xmlns:p14="http://schemas.microsoft.com/office/powerpoint/2010/main" val="336976255"/>
      </p:ext>
    </p:extLst>
  </p:cSld>
  <p:clrMapOvr>
    <a:masterClrMapping/>
  </p:clrMapOvr>
  <p:transition spd="slow"/>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3"/>
          <p:cNvSpPr>
            <a:spLocks noGrp="1"/>
          </p:cNvSpPr>
          <p:nvPr>
            <p:ph type="ftr" sz="quarter" idx="10"/>
          </p:nvPr>
        </p:nvSpPr>
        <p:spPr>
          <a:xfrm>
            <a:off x="93663" y="6172200"/>
            <a:ext cx="8596312" cy="234950"/>
          </a:xfrm>
        </p:spPr>
        <p:txBody>
          <a:bodyPr/>
          <a:lstStyle>
            <a:lvl1pPr>
              <a:defRPr smtClean="0">
                <a:solidFill>
                  <a:prstClr val="black"/>
                </a:solidFill>
              </a:defRPr>
            </a:lvl1pPr>
          </a:lstStyle>
          <a:p>
            <a:pPr>
              <a:defRPr/>
            </a:pPr>
            <a:r>
              <a:rPr lang="en-US" smtClean="0"/>
              <a:t>Chp 1: Marketing: Creating Customer Value and Engagement</a:t>
            </a:r>
            <a:endParaRPr lang="en-US"/>
          </a:p>
        </p:txBody>
      </p:sp>
      <p:sp>
        <p:nvSpPr>
          <p:cNvPr id="4" name="Date Placeholder 2"/>
          <p:cNvSpPr>
            <a:spLocks noGrp="1"/>
          </p:cNvSpPr>
          <p:nvPr>
            <p:ph type="dt" sz="half" idx="11"/>
          </p:nvPr>
        </p:nvSpPr>
        <p:spPr/>
        <p:txBody>
          <a:bodyPr/>
          <a:lstStyle>
            <a:lvl1pPr>
              <a:defRPr smtClean="0">
                <a:solidFill>
                  <a:prstClr val="white"/>
                </a:solidFill>
              </a:defRPr>
            </a:lvl1pPr>
          </a:lstStyle>
          <a:p>
            <a:pPr>
              <a:defRPr/>
            </a:pPr>
            <a:fld id="{BFC485CC-0A04-42A2-A7B5-153203032576}" type="datetime1">
              <a:rPr lang="en-US" smtClean="0"/>
              <a:t>2/20/2019</a:t>
            </a:fld>
            <a:endParaRPr lang="en-US" dirty="0"/>
          </a:p>
        </p:txBody>
      </p:sp>
      <p:sp>
        <p:nvSpPr>
          <p:cNvPr id="5" name="Slide Number Placeholder 4"/>
          <p:cNvSpPr>
            <a:spLocks noGrp="1"/>
          </p:cNvSpPr>
          <p:nvPr>
            <p:ph type="sldNum" sz="quarter" idx="12"/>
          </p:nvPr>
        </p:nvSpPr>
        <p:spPr>
          <a:xfrm>
            <a:off x="8575675" y="6586538"/>
            <a:ext cx="552450" cy="184150"/>
          </a:xfrm>
        </p:spPr>
        <p:txBody>
          <a:bodyPr/>
          <a:lstStyle>
            <a:lvl1pPr>
              <a:defRPr>
                <a:solidFill>
                  <a:prstClr val="black"/>
                </a:solidFill>
              </a:defRPr>
            </a:lvl1pPr>
          </a:lstStyle>
          <a:p>
            <a:pPr>
              <a:defRPr/>
            </a:pPr>
            <a:r>
              <a:rPr lang="en-US"/>
              <a:t>1-</a:t>
            </a:r>
          </a:p>
        </p:txBody>
      </p:sp>
    </p:spTree>
    <p:extLst>
      <p:ext uri="{BB962C8B-B14F-4D97-AF65-F5344CB8AC3E}">
        <p14:creationId xmlns:p14="http://schemas.microsoft.com/office/powerpoint/2010/main" val="171831555"/>
      </p:ext>
    </p:extLst>
  </p:cSld>
  <p:clrMapOvr>
    <a:masterClrMapping/>
  </p:clrMapOvr>
  <p:transition spd="slow"/>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00063"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r" fontAlgn="base">
              <a:spcBef>
                <a:spcPct val="0"/>
              </a:spcBef>
              <a:spcAft>
                <a:spcPct val="0"/>
              </a:spcAft>
              <a:defRPr/>
            </a:pPr>
            <a:r>
              <a:rPr lang="en-US" altLang="en-US" sz="700" b="1" smtClean="0">
                <a:solidFill>
                  <a:srgbClr val="000000"/>
                </a:solidFill>
                <a:latin typeface="Arial" panose="020B0604020202020204" pitchFamily="34" charset="0"/>
                <a:ea typeface="Verdana" panose="020B0604030504040204" pitchFamily="34" charset="0"/>
                <a:cs typeface="Verdana" panose="020B0604030504040204" pitchFamily="34" charset="0"/>
              </a:rPr>
              <a:t>Copyright © 2015, 2012, 2009 Pearson Education, Inc. All Rights Reserved</a:t>
            </a:r>
          </a:p>
        </p:txBody>
      </p:sp>
      <p:sp>
        <p:nvSpPr>
          <p:cNvPr id="4" name="Footer Placeholder 2"/>
          <p:cNvSpPr>
            <a:spLocks noGrp="1"/>
          </p:cNvSpPr>
          <p:nvPr>
            <p:ph type="ftr" sz="quarter" idx="10"/>
          </p:nvPr>
        </p:nvSpPr>
        <p:spPr>
          <a:xfrm>
            <a:off x="93663" y="6172200"/>
            <a:ext cx="8596312" cy="234950"/>
          </a:xfrm>
        </p:spPr>
        <p:txBody>
          <a:bodyPr/>
          <a:lstStyle>
            <a:lvl1pPr>
              <a:defRPr smtClean="0">
                <a:solidFill>
                  <a:prstClr val="black"/>
                </a:solidFill>
              </a:defRPr>
            </a:lvl1pPr>
          </a:lstStyle>
          <a:p>
            <a:pPr>
              <a:defRPr/>
            </a:pPr>
            <a:r>
              <a:rPr lang="en-US" smtClean="0"/>
              <a:t>Chp 1: Marketing: Creating Customer Value and Engagement</a:t>
            </a:r>
            <a:endParaRPr lang="en-US"/>
          </a:p>
        </p:txBody>
      </p:sp>
      <p:sp>
        <p:nvSpPr>
          <p:cNvPr id="5" name="Date Placeholder 1"/>
          <p:cNvSpPr>
            <a:spLocks noGrp="1"/>
          </p:cNvSpPr>
          <p:nvPr>
            <p:ph type="dt" sz="half" idx="11"/>
          </p:nvPr>
        </p:nvSpPr>
        <p:spPr/>
        <p:txBody>
          <a:bodyPr/>
          <a:lstStyle>
            <a:lvl1pPr>
              <a:defRPr smtClean="0">
                <a:solidFill>
                  <a:prstClr val="black"/>
                </a:solidFill>
              </a:defRPr>
            </a:lvl1pPr>
          </a:lstStyle>
          <a:p>
            <a:pPr>
              <a:defRPr/>
            </a:pPr>
            <a:fld id="{4907D1D2-6C33-41C4-B08F-2203B7D3BD1D}" type="datetime1">
              <a:rPr lang="en-US" smtClean="0"/>
              <a:t>2/20/2019</a:t>
            </a:fld>
            <a:endParaRPr lang="en-US" dirty="0"/>
          </a:p>
        </p:txBody>
      </p:sp>
      <p:sp>
        <p:nvSpPr>
          <p:cNvPr id="6" name="Slide Number Placeholder 3"/>
          <p:cNvSpPr>
            <a:spLocks noGrp="1"/>
          </p:cNvSpPr>
          <p:nvPr>
            <p:ph type="sldNum" sz="quarter" idx="12"/>
          </p:nvPr>
        </p:nvSpPr>
        <p:spPr/>
        <p:txBody>
          <a:bodyPr/>
          <a:lstStyle>
            <a:lvl1pPr>
              <a:defRPr>
                <a:solidFill>
                  <a:prstClr val="black"/>
                </a:solidFill>
              </a:defRPr>
            </a:lvl1pPr>
          </a:lstStyle>
          <a:p>
            <a:pPr>
              <a:defRPr/>
            </a:pPr>
            <a:fld id="{ED353610-C36F-4AB3-85F6-3C67124FADF9}" type="slidenum">
              <a:rPr lang="en-US"/>
              <a:pPr>
                <a:defRPr/>
              </a:pPr>
              <a:t>‹#›</a:t>
            </a:fld>
            <a:endParaRPr lang="en-US" dirty="0"/>
          </a:p>
        </p:txBody>
      </p:sp>
    </p:spTree>
    <p:extLst>
      <p:ext uri="{BB962C8B-B14F-4D97-AF65-F5344CB8AC3E}">
        <p14:creationId xmlns:p14="http://schemas.microsoft.com/office/powerpoint/2010/main" val="1302455716"/>
      </p:ext>
    </p:extLst>
  </p:cSld>
  <p:clrMapOvr>
    <a:masterClrMapping/>
  </p:clrMapOvr>
  <p:transition spd="slow"/>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26918E1E-D59C-4963-9756-72A045E2F6AD}"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2DE20CC5-CBC5-4575-B3DE-85F426B9C997}" type="slidenum">
              <a:rPr lang="en-US"/>
              <a:pPr>
                <a:defRPr/>
              </a:pPr>
              <a:t>‹#›</a:t>
            </a:fld>
            <a:endParaRPr lang="en-US"/>
          </a:p>
        </p:txBody>
      </p:sp>
    </p:spTree>
    <p:extLst>
      <p:ext uri="{BB962C8B-B14F-4D97-AF65-F5344CB8AC3E}">
        <p14:creationId xmlns:p14="http://schemas.microsoft.com/office/powerpoint/2010/main" val="25375121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3D32CECE-63ED-4CE6-9BE1-D21C7315F3F9}"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FC343FB1-488E-4C51-AD56-7360B3D0F56D}" type="slidenum">
              <a:rPr lang="en-US"/>
              <a:pPr>
                <a:defRPr/>
              </a:pPr>
              <a:t>‹#›</a:t>
            </a:fld>
            <a:endParaRPr lang="en-US"/>
          </a:p>
        </p:txBody>
      </p:sp>
    </p:spTree>
    <p:extLst>
      <p:ext uri="{BB962C8B-B14F-4D97-AF65-F5344CB8AC3E}">
        <p14:creationId xmlns:p14="http://schemas.microsoft.com/office/powerpoint/2010/main" val="10039967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CF131A49-5F9C-4F17-81B7-8AA7D37378D9}"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9842A132-B58B-4BC1-864C-BF4891441BE9}" type="slidenum">
              <a:rPr lang="en-US"/>
              <a:pPr>
                <a:defRPr/>
              </a:pPr>
              <a:t>‹#›</a:t>
            </a:fld>
            <a:endParaRPr lang="en-US"/>
          </a:p>
        </p:txBody>
      </p:sp>
    </p:spTree>
    <p:extLst>
      <p:ext uri="{BB962C8B-B14F-4D97-AF65-F5344CB8AC3E}">
        <p14:creationId xmlns:p14="http://schemas.microsoft.com/office/powerpoint/2010/main" val="879720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B6268C-A36C-4083-8717-1022F43339BD}" type="datetime1">
              <a:rPr lang="en-US" smtClean="0"/>
              <a:t>2/20/2019</a:t>
            </a:fld>
            <a:endParaRPr lang="en-US"/>
          </a:p>
        </p:txBody>
      </p:sp>
      <p:sp>
        <p:nvSpPr>
          <p:cNvPr id="3" name="Footer Placeholder 2"/>
          <p:cNvSpPr>
            <a:spLocks noGrp="1"/>
          </p:cNvSpPr>
          <p:nvPr>
            <p:ph type="ftr" sz="quarter" idx="11"/>
          </p:nvPr>
        </p:nvSpPr>
        <p:spPr/>
        <p:txBody>
          <a:bodyPr/>
          <a:lstStyle/>
          <a:p>
            <a:r>
              <a:rPr lang="en-US" smtClean="0"/>
              <a:t>Chp 1: Marketing: Creating Customer Value and Engagement</a:t>
            </a:r>
            <a:endParaRPr lang="en-US"/>
          </a:p>
        </p:txBody>
      </p:sp>
      <p:sp>
        <p:nvSpPr>
          <p:cNvPr id="4" name="Slide Number Placeholder 3"/>
          <p:cNvSpPr>
            <a:spLocks noGrp="1"/>
          </p:cNvSpPr>
          <p:nvPr>
            <p:ph type="sldNum" sz="quarter" idx="12"/>
          </p:nvPr>
        </p:nvSpPr>
        <p:spPr/>
        <p:txBody>
          <a:bodyPr/>
          <a:lstStyle/>
          <a:p>
            <a:fld id="{CDE19EB6-B1DE-4EBF-9221-388C31D06010}" type="slidenum">
              <a:rPr lang="en-US" smtClean="0"/>
              <a:pPr/>
              <a:t>‹#›</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5FC264D4-2C61-40D3-91AB-3949E814AF34}" type="datetime1">
              <a:rPr lang="en-US" smtClean="0"/>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059D0746-0310-4BDB-929E-10FFEB3E4B04}" type="slidenum">
              <a:rPr lang="en-US"/>
              <a:pPr>
                <a:defRPr/>
              </a:pPr>
              <a:t>‹#›</a:t>
            </a:fld>
            <a:endParaRPr lang="en-US"/>
          </a:p>
        </p:txBody>
      </p:sp>
    </p:spTree>
    <p:extLst>
      <p:ext uri="{BB962C8B-B14F-4D97-AF65-F5344CB8AC3E}">
        <p14:creationId xmlns:p14="http://schemas.microsoft.com/office/powerpoint/2010/main" val="32901833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D99A0D85-DB96-405D-96B8-B7DFCFE61210}" type="datetime1">
              <a:rPr lang="en-US" smtClean="0"/>
              <a:t>2/20/2019</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r>
              <a:rPr lang="en-US" smtClean="0"/>
              <a:t>Chp 1: Marketing: Creating Customer Value and Engagement</a:t>
            </a:r>
            <a:endParaRPr lang="en-US"/>
          </a:p>
        </p:txBody>
      </p:sp>
      <p:sp>
        <p:nvSpPr>
          <p:cNvPr id="9" name="Slide Number Placeholder 8"/>
          <p:cNvSpPr>
            <a:spLocks noGrp="1"/>
          </p:cNvSpPr>
          <p:nvPr>
            <p:ph type="sldNum" sz="quarter" idx="12"/>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530AA895-1C84-43F8-A9E0-496B8B01ECDA}" type="slidenum">
              <a:rPr lang="en-US"/>
              <a:pPr>
                <a:defRPr/>
              </a:pPr>
              <a:t>‹#›</a:t>
            </a:fld>
            <a:endParaRPr lang="en-US"/>
          </a:p>
        </p:txBody>
      </p:sp>
    </p:spTree>
    <p:extLst>
      <p:ext uri="{BB962C8B-B14F-4D97-AF65-F5344CB8AC3E}">
        <p14:creationId xmlns:p14="http://schemas.microsoft.com/office/powerpoint/2010/main" val="37703013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778348AB-524B-4206-ABB7-0AD0DA68EFB2}" type="datetime1">
              <a:rPr lang="en-US" smtClean="0"/>
              <a:t>2/20/2019</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r>
              <a:rPr lang="en-US" smtClean="0"/>
              <a:t>Chp 1: Marketing: Creating Customer Value and Engagement</a:t>
            </a:r>
            <a:endParaRPr lang="en-US"/>
          </a:p>
        </p:txBody>
      </p:sp>
      <p:sp>
        <p:nvSpPr>
          <p:cNvPr id="5" name="Slide Number Placeholder 4"/>
          <p:cNvSpPr>
            <a:spLocks noGrp="1"/>
          </p:cNvSpPr>
          <p:nvPr>
            <p:ph type="sldNum" sz="quarter" idx="12"/>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0C5061FB-07B2-4C7F-BDFB-52FBBEB0D33C}" type="slidenum">
              <a:rPr lang="en-US"/>
              <a:pPr>
                <a:defRPr/>
              </a:pPr>
              <a:t>‹#›</a:t>
            </a:fld>
            <a:endParaRPr lang="en-US"/>
          </a:p>
        </p:txBody>
      </p:sp>
    </p:spTree>
    <p:extLst>
      <p:ext uri="{BB962C8B-B14F-4D97-AF65-F5344CB8AC3E}">
        <p14:creationId xmlns:p14="http://schemas.microsoft.com/office/powerpoint/2010/main" val="3702665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98263840-C289-4AC2-8099-394D02D7BD1E}" type="datetime1">
              <a:rPr lang="en-US" smtClean="0"/>
              <a:t>2/20/2019</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r>
              <a:rPr lang="en-US" smtClean="0"/>
              <a:t>Chp 1: Marketing: Creating Customer Value and Engagement</a:t>
            </a:r>
            <a:endParaRPr lang="en-US"/>
          </a:p>
        </p:txBody>
      </p:sp>
      <p:sp>
        <p:nvSpPr>
          <p:cNvPr id="4" name="Slide Number Placeholder 3"/>
          <p:cNvSpPr>
            <a:spLocks noGrp="1"/>
          </p:cNvSpPr>
          <p:nvPr>
            <p:ph type="sldNum" sz="quarter" idx="12"/>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F46A12C9-385D-4862-81E0-275653F93ED7}" type="slidenum">
              <a:rPr lang="en-US"/>
              <a:pPr>
                <a:defRPr/>
              </a:pPr>
              <a:t>‹#›</a:t>
            </a:fld>
            <a:endParaRPr lang="en-US"/>
          </a:p>
        </p:txBody>
      </p:sp>
    </p:spTree>
    <p:extLst>
      <p:ext uri="{BB962C8B-B14F-4D97-AF65-F5344CB8AC3E}">
        <p14:creationId xmlns:p14="http://schemas.microsoft.com/office/powerpoint/2010/main" val="34119712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3D622D61-FD79-4304-B559-034F570F02AB}" type="datetime1">
              <a:rPr lang="en-US" smtClean="0"/>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6D333B8E-DE4A-4040-BB77-B2CD9FEA9FA9}" type="slidenum">
              <a:rPr lang="en-US"/>
              <a:pPr>
                <a:defRPr/>
              </a:pPr>
              <a:t>‹#›</a:t>
            </a:fld>
            <a:endParaRPr lang="en-US"/>
          </a:p>
        </p:txBody>
      </p:sp>
    </p:spTree>
    <p:extLst>
      <p:ext uri="{BB962C8B-B14F-4D97-AF65-F5344CB8AC3E}">
        <p14:creationId xmlns:p14="http://schemas.microsoft.com/office/powerpoint/2010/main" val="249033838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B5CFE002-E92A-42F6-B328-856AE20641CA}" type="datetime1">
              <a:rPr lang="en-US" smtClean="0"/>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2B79ACA0-0BEA-4E86-8C95-B37900EA5F8D}" type="slidenum">
              <a:rPr lang="en-US"/>
              <a:pPr>
                <a:defRPr/>
              </a:pPr>
              <a:t>‹#›</a:t>
            </a:fld>
            <a:endParaRPr lang="en-US"/>
          </a:p>
        </p:txBody>
      </p:sp>
    </p:spTree>
    <p:extLst>
      <p:ext uri="{BB962C8B-B14F-4D97-AF65-F5344CB8AC3E}">
        <p14:creationId xmlns:p14="http://schemas.microsoft.com/office/powerpoint/2010/main" val="241257302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EF6113C1-7DE6-44A5-B0FF-FFD64D96FC98}"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06C4DC76-D761-4B9A-B3C6-144C183882E5}" type="slidenum">
              <a:rPr lang="en-US"/>
              <a:pPr>
                <a:defRPr/>
              </a:pPr>
              <a:t>‹#›</a:t>
            </a:fld>
            <a:endParaRPr lang="en-US"/>
          </a:p>
        </p:txBody>
      </p:sp>
    </p:spTree>
    <p:extLst>
      <p:ext uri="{BB962C8B-B14F-4D97-AF65-F5344CB8AC3E}">
        <p14:creationId xmlns:p14="http://schemas.microsoft.com/office/powerpoint/2010/main" val="394534610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A19D3ED9-2725-4C1C-8FDD-A4EBCC40F738}" type="datetime1">
              <a:rPr lang="en-US" smtClean="0"/>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eaLnBrk="0" fontAlgn="base" hangingPunct="0">
              <a:spcBef>
                <a:spcPct val="0"/>
              </a:spcBef>
              <a:spcAft>
                <a:spcPct val="0"/>
              </a:spcAft>
              <a:defRPr>
                <a:latin typeface="Verdana" panose="020B0604030504040204" pitchFamily="34" charset="0"/>
              </a:defRPr>
            </a:lvl1pPr>
          </a:lstStyle>
          <a:p>
            <a:pPr>
              <a:defRPr/>
            </a:pPr>
            <a:fld id="{CAC425B3-D268-45E7-A949-E7154A6A940B}" type="slidenum">
              <a:rPr lang="en-US"/>
              <a:pPr>
                <a:defRPr/>
              </a:pPr>
              <a:t>‹#›</a:t>
            </a:fld>
            <a:endParaRPr lang="en-US"/>
          </a:p>
        </p:txBody>
      </p:sp>
    </p:spTree>
    <p:extLst>
      <p:ext uri="{BB962C8B-B14F-4D97-AF65-F5344CB8AC3E}">
        <p14:creationId xmlns:p14="http://schemas.microsoft.com/office/powerpoint/2010/main" val="8003388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98B4B19D-706D-4702-A01E-5108C1603CB8}" type="datetime1">
              <a:rPr lang="en-US"/>
              <a:pPr>
                <a:defRPr/>
              </a:pPr>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a:t>Chapter 1: Basic Concepts of Strategic Management</a:t>
            </a:r>
          </a:p>
        </p:txBody>
      </p:sp>
      <p:sp>
        <p:nvSpPr>
          <p:cNvPr id="6" name="Slide Number Placeholder 5"/>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7E8EB7CC-62F3-4A10-B266-38AA60D1110E}" type="slidenum">
              <a:rPr lang="en-US" altLang="en-US"/>
              <a:pPr>
                <a:defRPr/>
              </a:pPr>
              <a:t>‹#›</a:t>
            </a:fld>
            <a:endParaRPr lang="en-US" altLang="en-US"/>
          </a:p>
        </p:txBody>
      </p:sp>
    </p:spTree>
    <p:extLst>
      <p:ext uri="{BB962C8B-B14F-4D97-AF65-F5344CB8AC3E}">
        <p14:creationId xmlns:p14="http://schemas.microsoft.com/office/powerpoint/2010/main" val="22367422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B583716F-0A17-4C80-9657-263CEAABC80F}" type="datetime1">
              <a:rPr lang="en-US"/>
              <a:pPr>
                <a:defRPr/>
              </a:pPr>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a:t>Chapter 1: Basic Concepts of Strategic Management</a:t>
            </a:r>
          </a:p>
        </p:txBody>
      </p:sp>
      <p:sp>
        <p:nvSpPr>
          <p:cNvPr id="6" name="Slide Number Placeholder 5"/>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472A6A50-A856-449C-8401-1D84EC3589D3}" type="slidenum">
              <a:rPr lang="en-US" altLang="en-US"/>
              <a:pPr>
                <a:defRPr/>
              </a:pPr>
              <a:t>‹#›</a:t>
            </a:fld>
            <a:endParaRPr lang="en-US" altLang="en-US"/>
          </a:p>
        </p:txBody>
      </p:sp>
    </p:spTree>
    <p:extLst>
      <p:ext uri="{BB962C8B-B14F-4D97-AF65-F5344CB8AC3E}">
        <p14:creationId xmlns:p14="http://schemas.microsoft.com/office/powerpoint/2010/main" val="6280933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81140B-A38E-41DC-95D1-7EEDF8FC1796}" type="datetime1">
              <a:rPr lang="en-US" smtClean="0"/>
              <a:t>2/20/2019</a:t>
            </a:fld>
            <a:endParaRPr lang="en-US"/>
          </a:p>
        </p:txBody>
      </p:sp>
      <p:sp>
        <p:nvSpPr>
          <p:cNvPr id="6" name="Footer Placeholder 5"/>
          <p:cNvSpPr>
            <a:spLocks noGrp="1"/>
          </p:cNvSpPr>
          <p:nvPr>
            <p:ph type="ftr" sz="quarter" idx="11"/>
          </p:nvPr>
        </p:nvSpPr>
        <p:spPr/>
        <p:txBody>
          <a:bodyPr/>
          <a:lstStyle/>
          <a:p>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p>
            <a:fld id="{CDE19EB6-B1DE-4EBF-9221-388C31D06010}" type="slidenum">
              <a:rPr lang="en-US" smtClean="0"/>
              <a:pPr/>
              <a:t>‹#›</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B24E7608-3679-4E28-BFE7-CABFEE29A8B2}" type="datetime1">
              <a:rPr lang="en-US"/>
              <a:pPr>
                <a:defRPr/>
              </a:pPr>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a:t>Chapter 1: Basic Concepts of Strategic Management</a:t>
            </a:r>
          </a:p>
        </p:txBody>
      </p:sp>
      <p:sp>
        <p:nvSpPr>
          <p:cNvPr id="6" name="Slide Number Placeholder 5"/>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87EEF89F-4A15-4385-939E-CC34EC2E28AD}" type="slidenum">
              <a:rPr lang="en-US" altLang="en-US"/>
              <a:pPr>
                <a:defRPr/>
              </a:pPr>
              <a:t>‹#›</a:t>
            </a:fld>
            <a:endParaRPr lang="en-US" altLang="en-US"/>
          </a:p>
        </p:txBody>
      </p:sp>
    </p:spTree>
    <p:extLst>
      <p:ext uri="{BB962C8B-B14F-4D97-AF65-F5344CB8AC3E}">
        <p14:creationId xmlns:p14="http://schemas.microsoft.com/office/powerpoint/2010/main" val="34748904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E21EB5D0-448E-4FDE-B96F-9A68639CC2DE}" type="datetime1">
              <a:rPr lang="en-US"/>
              <a:pPr>
                <a:defRPr/>
              </a:pPr>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a:t>Chapter 1: Basic Concepts of Strategic Management</a:t>
            </a:r>
          </a:p>
        </p:txBody>
      </p:sp>
      <p:sp>
        <p:nvSpPr>
          <p:cNvPr id="7" name="Slide Number Placeholder 6"/>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6F5A583A-62EC-4AB2-8915-8F1F7C6AC401}" type="slidenum">
              <a:rPr lang="en-US" altLang="en-US"/>
              <a:pPr>
                <a:defRPr/>
              </a:pPr>
              <a:t>‹#›</a:t>
            </a:fld>
            <a:endParaRPr lang="en-US" altLang="en-US"/>
          </a:p>
        </p:txBody>
      </p:sp>
    </p:spTree>
    <p:extLst>
      <p:ext uri="{BB962C8B-B14F-4D97-AF65-F5344CB8AC3E}">
        <p14:creationId xmlns:p14="http://schemas.microsoft.com/office/powerpoint/2010/main" val="380390143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E9BFE7E5-4FD9-4DCE-9788-0062B360AD95}" type="datetime1">
              <a:rPr lang="en-US"/>
              <a:pPr>
                <a:defRPr/>
              </a:pPr>
              <a:t>2/20/2019</a:t>
            </a:fld>
            <a:endParaRPr lang="en-US"/>
          </a:p>
        </p:txBody>
      </p:sp>
      <p:sp>
        <p:nvSpPr>
          <p:cNvPr id="8" name="Footer Placeholder 7"/>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a:t>Chapter 1: Basic Concepts of Strategic Management</a:t>
            </a:r>
          </a:p>
        </p:txBody>
      </p:sp>
      <p:sp>
        <p:nvSpPr>
          <p:cNvPr id="9" name="Slide Number Placeholder 8"/>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35B4A45F-A37C-4F47-9AE9-0933B315ADF4}" type="slidenum">
              <a:rPr lang="en-US" altLang="en-US"/>
              <a:pPr>
                <a:defRPr/>
              </a:pPr>
              <a:t>‹#›</a:t>
            </a:fld>
            <a:endParaRPr lang="en-US" altLang="en-US"/>
          </a:p>
        </p:txBody>
      </p:sp>
    </p:spTree>
    <p:extLst>
      <p:ext uri="{BB962C8B-B14F-4D97-AF65-F5344CB8AC3E}">
        <p14:creationId xmlns:p14="http://schemas.microsoft.com/office/powerpoint/2010/main" val="60619089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F1DEB74E-67DC-42A6-8FBB-A41C6ADCE981}" type="datetime1">
              <a:rPr lang="en-US"/>
              <a:pPr>
                <a:defRPr/>
              </a:pPr>
              <a:t>2/20/2019</a:t>
            </a:fld>
            <a:endParaRPr lang="en-US"/>
          </a:p>
        </p:txBody>
      </p:sp>
      <p:sp>
        <p:nvSpPr>
          <p:cNvPr id="4" name="Footer Placeholder 3"/>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a:t>Chapter 1: Basic Concepts of Strategic Management</a:t>
            </a:r>
          </a:p>
        </p:txBody>
      </p:sp>
      <p:sp>
        <p:nvSpPr>
          <p:cNvPr id="5" name="Slide Number Placeholder 4"/>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7D792E77-5187-41AC-A8F8-22E7288836FE}" type="slidenum">
              <a:rPr lang="en-US" altLang="en-US"/>
              <a:pPr>
                <a:defRPr/>
              </a:pPr>
              <a:t>‹#›</a:t>
            </a:fld>
            <a:endParaRPr lang="en-US" altLang="en-US"/>
          </a:p>
        </p:txBody>
      </p:sp>
    </p:spTree>
    <p:extLst>
      <p:ext uri="{BB962C8B-B14F-4D97-AF65-F5344CB8AC3E}">
        <p14:creationId xmlns:p14="http://schemas.microsoft.com/office/powerpoint/2010/main" val="23256084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C1E5808C-1193-41D3-AF4A-CEE2131716CC}" type="datetime1">
              <a:rPr lang="en-US"/>
              <a:pPr>
                <a:defRPr/>
              </a:pPr>
              <a:t>2/20/2019</a:t>
            </a:fld>
            <a:endParaRPr lang="en-US"/>
          </a:p>
        </p:txBody>
      </p:sp>
      <p:sp>
        <p:nvSpPr>
          <p:cNvPr id="3" name="Footer Placeholder 2"/>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a:t>Chapter 1: Basic Concepts of Strategic Management</a:t>
            </a:r>
          </a:p>
        </p:txBody>
      </p:sp>
      <p:sp>
        <p:nvSpPr>
          <p:cNvPr id="4" name="Slide Number Placeholder 3"/>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97A545E2-5A87-4DCE-A796-AD7F701A9FB3}" type="slidenum">
              <a:rPr lang="en-US" altLang="en-US"/>
              <a:pPr>
                <a:defRPr/>
              </a:pPr>
              <a:t>‹#›</a:t>
            </a:fld>
            <a:endParaRPr lang="en-US" altLang="en-US"/>
          </a:p>
        </p:txBody>
      </p:sp>
    </p:spTree>
    <p:extLst>
      <p:ext uri="{BB962C8B-B14F-4D97-AF65-F5344CB8AC3E}">
        <p14:creationId xmlns:p14="http://schemas.microsoft.com/office/powerpoint/2010/main" val="27264081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A23C8C1C-8559-46C4-9B84-8EC5DF2C2863}" type="datetime1">
              <a:rPr lang="en-US"/>
              <a:pPr>
                <a:defRPr/>
              </a:pPr>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a:t>Chapter 1: Basic Concepts of Strategic Management</a:t>
            </a:r>
          </a:p>
        </p:txBody>
      </p:sp>
      <p:sp>
        <p:nvSpPr>
          <p:cNvPr id="7" name="Slide Number Placeholder 6"/>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4BABC351-06EF-4CFF-A01B-0790AAEDDB86}" type="slidenum">
              <a:rPr lang="en-US" altLang="en-US"/>
              <a:pPr>
                <a:defRPr/>
              </a:pPr>
              <a:t>‹#›</a:t>
            </a:fld>
            <a:endParaRPr lang="en-US" altLang="en-US"/>
          </a:p>
        </p:txBody>
      </p:sp>
    </p:spTree>
    <p:extLst>
      <p:ext uri="{BB962C8B-B14F-4D97-AF65-F5344CB8AC3E}">
        <p14:creationId xmlns:p14="http://schemas.microsoft.com/office/powerpoint/2010/main" val="17856760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93732AB2-9F98-463E-AE84-1CC4357855D2}" type="datetime1">
              <a:rPr lang="en-US"/>
              <a:pPr>
                <a:defRPr/>
              </a:pPr>
              <a:t>2/20/2019</a:t>
            </a:fld>
            <a:endParaRPr lang="en-US"/>
          </a:p>
        </p:txBody>
      </p:sp>
      <p:sp>
        <p:nvSpPr>
          <p:cNvPr id="6" name="Footer Placeholder 5"/>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a:t>Chapter 1: Basic Concepts of Strategic Management</a:t>
            </a:r>
          </a:p>
        </p:txBody>
      </p:sp>
      <p:sp>
        <p:nvSpPr>
          <p:cNvPr id="7" name="Slide Number Placeholder 6"/>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74D103F4-4264-4FEE-9A70-28FD2349171C}" type="slidenum">
              <a:rPr lang="en-US" altLang="en-US"/>
              <a:pPr>
                <a:defRPr/>
              </a:pPr>
              <a:t>‹#›</a:t>
            </a:fld>
            <a:endParaRPr lang="en-US" altLang="en-US"/>
          </a:p>
        </p:txBody>
      </p:sp>
    </p:spTree>
    <p:extLst>
      <p:ext uri="{BB962C8B-B14F-4D97-AF65-F5344CB8AC3E}">
        <p14:creationId xmlns:p14="http://schemas.microsoft.com/office/powerpoint/2010/main" val="28784210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54C217EF-7450-4189-9548-FD943328D536}" type="datetime1">
              <a:rPr lang="en-US"/>
              <a:pPr>
                <a:defRPr/>
              </a:pPr>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a:t>Chapter 1: Basic Concepts of Strategic Management</a:t>
            </a:r>
          </a:p>
        </p:txBody>
      </p:sp>
      <p:sp>
        <p:nvSpPr>
          <p:cNvPr id="6" name="Slide Number Placeholder 5"/>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D4B823C0-EE75-4328-BEFD-CD42E52162FE}" type="slidenum">
              <a:rPr lang="en-US" altLang="en-US"/>
              <a:pPr>
                <a:defRPr/>
              </a:pPr>
              <a:t>‹#›</a:t>
            </a:fld>
            <a:endParaRPr lang="en-US" altLang="en-US"/>
          </a:p>
        </p:txBody>
      </p:sp>
    </p:spTree>
    <p:extLst>
      <p:ext uri="{BB962C8B-B14F-4D97-AF65-F5344CB8AC3E}">
        <p14:creationId xmlns:p14="http://schemas.microsoft.com/office/powerpoint/2010/main" val="1267117164"/>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eaLnBrk="0" fontAlgn="base" hangingPunct="0">
              <a:spcBef>
                <a:spcPct val="0"/>
              </a:spcBef>
              <a:spcAft>
                <a:spcPct val="0"/>
              </a:spcAft>
              <a:defRPr smtClean="0">
                <a:latin typeface="Verdana" pitchFamily="34" charset="0"/>
              </a:defRPr>
            </a:lvl1pPr>
          </a:lstStyle>
          <a:p>
            <a:pPr>
              <a:defRPr/>
            </a:pPr>
            <a:fld id="{3D3FEE16-FD7D-4626-AE76-58814110CEA0}" type="datetime1">
              <a:rPr lang="en-US"/>
              <a:pPr>
                <a:defRPr/>
              </a:pPr>
              <a:t>2/20/2019</a:t>
            </a:fld>
            <a:endParaRPr lang="en-US"/>
          </a:p>
        </p:txBody>
      </p:sp>
      <p:sp>
        <p:nvSpPr>
          <p:cNvPr id="5" name="Footer Placeholder 4"/>
          <p:cNvSpPr>
            <a:spLocks noGrp="1"/>
          </p:cNvSpPr>
          <p:nvPr>
            <p:ph type="ftr" sz="quarter" idx="11"/>
          </p:nvPr>
        </p:nvSpPr>
        <p:spPr/>
        <p:txBody>
          <a:bodyPr/>
          <a:lstStyle>
            <a:lvl1pPr eaLnBrk="0" fontAlgn="base" hangingPunct="0">
              <a:spcBef>
                <a:spcPct val="0"/>
              </a:spcBef>
              <a:spcAft>
                <a:spcPct val="0"/>
              </a:spcAft>
              <a:defRPr smtClean="0">
                <a:latin typeface="Verdana" pitchFamily="34" charset="0"/>
              </a:defRPr>
            </a:lvl1pPr>
          </a:lstStyle>
          <a:p>
            <a:pPr>
              <a:defRPr/>
            </a:pPr>
            <a:r>
              <a:rPr lang="en-US"/>
              <a:t>Chapter 1: Basic Concepts of Strategic Management</a:t>
            </a:r>
          </a:p>
        </p:txBody>
      </p:sp>
      <p:sp>
        <p:nvSpPr>
          <p:cNvPr id="6" name="Slide Number Placeholder 5"/>
          <p:cNvSpPr>
            <a:spLocks noGrp="1"/>
          </p:cNvSpPr>
          <p:nvPr>
            <p:ph type="sldNum" sz="quarter" idx="12"/>
          </p:nvPr>
        </p:nvSpPr>
        <p:spPr/>
        <p:txBody>
          <a:bodyPr/>
          <a:lstStyle>
            <a:lvl1pPr eaLnBrk="0" hangingPunct="0">
              <a:defRPr>
                <a:latin typeface="Verdana" panose="020B0604030504040204" pitchFamily="34" charset="0"/>
              </a:defRPr>
            </a:lvl1pPr>
          </a:lstStyle>
          <a:p>
            <a:pPr>
              <a:defRPr/>
            </a:pPr>
            <a:fld id="{BFA0944B-B8CB-4376-952E-6AA982EE710A}" type="slidenum">
              <a:rPr lang="en-US" altLang="en-US"/>
              <a:pPr>
                <a:defRPr/>
              </a:pPr>
              <a:t>‹#›</a:t>
            </a:fld>
            <a:endParaRPr lang="en-US" altLang="en-US"/>
          </a:p>
        </p:txBody>
      </p:sp>
    </p:spTree>
    <p:extLst>
      <p:ext uri="{BB962C8B-B14F-4D97-AF65-F5344CB8AC3E}">
        <p14:creationId xmlns:p14="http://schemas.microsoft.com/office/powerpoint/2010/main" val="8710088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
        <p:cNvGrpSpPr/>
        <p:nvPr/>
      </p:nvGrpSpPr>
      <p:grpSpPr>
        <a:xfrm>
          <a:off x="0" y="0"/>
          <a:ext cx="0" cy="0"/>
          <a:chOff x="0" y="0"/>
          <a:chExt cx="0" cy="0"/>
        </a:xfrm>
      </p:grpSpPr>
      <p:pic>
        <p:nvPicPr>
          <p:cNvPr id="6"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57200"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userDrawn="1"/>
        </p:nvSpPr>
        <p:spPr bwMode="auto">
          <a:xfrm>
            <a:off x="1600200" y="6429375"/>
            <a:ext cx="7162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r" fontAlgn="base">
              <a:spcBef>
                <a:spcPct val="0"/>
              </a:spcBef>
              <a:spcAft>
                <a:spcPct val="0"/>
              </a:spcAft>
              <a:defRPr/>
            </a:pPr>
            <a:r>
              <a:rPr lang="en-US" altLang="en-US" sz="1200" smtClean="0">
                <a:solidFill>
                  <a:srgbClr val="000000"/>
                </a:solidFill>
                <a:ea typeface="Verdana" panose="020B0604030504040204" pitchFamily="34" charset="0"/>
                <a:cs typeface="Verdana" panose="020B0604030504040204" pitchFamily="34" charset="0"/>
              </a:rPr>
              <a:t>Copyright © 2018, 2015, 2012 Pearson Education, Inc. All Rights Reserved</a:t>
            </a:r>
          </a:p>
        </p:txBody>
      </p:sp>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Text Placeholder 8"/>
          <p:cNvSpPr>
            <a:spLocks noGrp="1"/>
          </p:cNvSpPr>
          <p:nvPr>
            <p:ph type="body" sz="quarter" idx="14"/>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smtClean="0"/>
              <a:t>Click to edit Master text styles</a:t>
            </a:r>
          </a:p>
        </p:txBody>
      </p:sp>
      <p:sp>
        <p:nvSpPr>
          <p:cNvPr id="10" name="Text Placeholder 8"/>
          <p:cNvSpPr>
            <a:spLocks noGrp="1"/>
          </p:cNvSpPr>
          <p:nvPr>
            <p:ph type="body" sz="quarter" idx="15"/>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smtClean="0"/>
              <a:t>Click to edit Master text styles</a:t>
            </a:r>
          </a:p>
        </p:txBody>
      </p:sp>
      <p:sp>
        <p:nvSpPr>
          <p:cNvPr id="12" name="Footer Placeholder 2"/>
          <p:cNvSpPr>
            <a:spLocks noGrp="1"/>
          </p:cNvSpPr>
          <p:nvPr>
            <p:ph type="ftr" sz="quarter" idx="16"/>
          </p:nvPr>
        </p:nvSpPr>
        <p:spPr>
          <a:xfrm>
            <a:off x="93663" y="6165850"/>
            <a:ext cx="8596312" cy="234950"/>
          </a:xfrm>
        </p:spPr>
        <p:txBody>
          <a:bodyPr/>
          <a:lstStyle>
            <a:lvl1pPr>
              <a:defRPr smtClean="0">
                <a:solidFill>
                  <a:prstClr val="black"/>
                </a:solidFill>
              </a:defRPr>
            </a:lvl1pPr>
          </a:lstStyle>
          <a:p>
            <a:pPr>
              <a:defRPr/>
            </a:pPr>
            <a:r>
              <a:rPr lang="en-US"/>
              <a:t>Chapter 1: Basic Concepts of Strategic Management</a:t>
            </a:r>
          </a:p>
        </p:txBody>
      </p:sp>
      <p:sp>
        <p:nvSpPr>
          <p:cNvPr id="13" name="Date Placeholder 3"/>
          <p:cNvSpPr>
            <a:spLocks noGrp="1"/>
          </p:cNvSpPr>
          <p:nvPr>
            <p:ph type="dt" sz="half" idx="17"/>
          </p:nvPr>
        </p:nvSpPr>
        <p:spPr/>
        <p:txBody>
          <a:bodyPr/>
          <a:lstStyle>
            <a:lvl1pPr>
              <a:defRPr smtClean="0">
                <a:solidFill>
                  <a:prstClr val="white"/>
                </a:solidFill>
              </a:defRPr>
            </a:lvl1pPr>
          </a:lstStyle>
          <a:p>
            <a:pPr>
              <a:defRPr/>
            </a:pPr>
            <a:fld id="{5450B81E-4755-4C41-8E96-2C32C00B72F6}" type="datetime1">
              <a:rPr lang="en-US"/>
              <a:pPr>
                <a:defRPr/>
              </a:pPr>
              <a:t>2/20/2019</a:t>
            </a:fld>
            <a:endParaRPr lang="en-US" dirty="0"/>
          </a:p>
        </p:txBody>
      </p:sp>
      <p:sp>
        <p:nvSpPr>
          <p:cNvPr id="14" name="Slide Number Placeholder 4"/>
          <p:cNvSpPr>
            <a:spLocks noGrp="1"/>
          </p:cNvSpPr>
          <p:nvPr>
            <p:ph type="sldNum" sz="quarter" idx="18"/>
          </p:nvPr>
        </p:nvSpPr>
        <p:spPr/>
        <p:txBody>
          <a:bodyPr/>
          <a:lstStyle>
            <a:lvl1pPr>
              <a:defRPr>
                <a:solidFill>
                  <a:prstClr val="black"/>
                </a:solidFill>
              </a:defRPr>
            </a:lvl1pPr>
          </a:lstStyle>
          <a:p>
            <a:pPr>
              <a:defRPr/>
            </a:pPr>
            <a:fld id="{B4499FB1-2A3C-4047-BD77-9F183B5F15CB}" type="slidenum">
              <a:rPr lang="en-US"/>
              <a:pPr>
                <a:defRPr/>
              </a:pPr>
              <a:t>‹#›</a:t>
            </a:fld>
            <a:endParaRPr lang="en-US" dirty="0"/>
          </a:p>
        </p:txBody>
      </p:sp>
    </p:spTree>
    <p:extLst>
      <p:ext uri="{BB962C8B-B14F-4D97-AF65-F5344CB8AC3E}">
        <p14:creationId xmlns:p14="http://schemas.microsoft.com/office/powerpoint/2010/main" val="2865990079"/>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E5C3770-EB6E-4E2B-A973-9C961FCAD407}" type="datetime1">
              <a:rPr lang="en-US" smtClean="0"/>
              <a:t>2/20/2019</a:t>
            </a:fld>
            <a:endParaRPr lang="en-US"/>
          </a:p>
        </p:txBody>
      </p:sp>
      <p:sp>
        <p:nvSpPr>
          <p:cNvPr id="6" name="Footer Placeholder 5"/>
          <p:cNvSpPr>
            <a:spLocks noGrp="1"/>
          </p:cNvSpPr>
          <p:nvPr>
            <p:ph type="ftr" sz="quarter" idx="11"/>
          </p:nvPr>
        </p:nvSpPr>
        <p:spPr/>
        <p:txBody>
          <a:bodyPr/>
          <a:lstStyle/>
          <a:p>
            <a:r>
              <a:rPr lang="en-US" smtClean="0"/>
              <a:t>Chp 1: Marketing: Creating Customer Value and Engagement</a:t>
            </a:r>
            <a:endParaRPr lang="en-US"/>
          </a:p>
        </p:txBody>
      </p:sp>
      <p:sp>
        <p:nvSpPr>
          <p:cNvPr id="7" name="Slide Number Placeholder 6"/>
          <p:cNvSpPr>
            <a:spLocks noGrp="1"/>
          </p:cNvSpPr>
          <p:nvPr>
            <p:ph type="sldNum" sz="quarter" idx="12"/>
          </p:nvPr>
        </p:nvSpPr>
        <p:spPr/>
        <p:txBody>
          <a:bodyPr/>
          <a:lstStyle/>
          <a:p>
            <a:fld id="{CDE19EB6-B1DE-4EBF-9221-388C31D06010}" type="slidenum">
              <a:rPr lang="en-US" smtClean="0"/>
              <a:pPr/>
              <a:t>‹#›</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Click to edit Master text styles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5" name="Footer Placeholder 2"/>
          <p:cNvSpPr>
            <a:spLocks noGrp="1"/>
          </p:cNvSpPr>
          <p:nvPr>
            <p:ph type="ftr" sz="quarter" idx="15"/>
          </p:nvPr>
        </p:nvSpPr>
        <p:spPr>
          <a:xfrm>
            <a:off x="93663" y="6172200"/>
            <a:ext cx="8596312" cy="234950"/>
          </a:xfrm>
        </p:spPr>
        <p:txBody>
          <a:bodyPr/>
          <a:lstStyle>
            <a:lvl1pPr>
              <a:defRPr smtClean="0">
                <a:solidFill>
                  <a:prstClr val="black"/>
                </a:solidFill>
              </a:defRPr>
            </a:lvl1pPr>
          </a:lstStyle>
          <a:p>
            <a:pPr>
              <a:defRPr/>
            </a:pPr>
            <a:r>
              <a:rPr lang="en-US"/>
              <a:t>Chapter 1: Basic Concepts of Strategic Management</a:t>
            </a:r>
          </a:p>
        </p:txBody>
      </p:sp>
      <p:sp>
        <p:nvSpPr>
          <p:cNvPr id="6" name="Date Placeholder 3"/>
          <p:cNvSpPr>
            <a:spLocks noGrp="1"/>
          </p:cNvSpPr>
          <p:nvPr>
            <p:ph type="dt" sz="half" idx="16"/>
          </p:nvPr>
        </p:nvSpPr>
        <p:spPr/>
        <p:txBody>
          <a:bodyPr/>
          <a:lstStyle>
            <a:lvl1pPr>
              <a:defRPr smtClean="0">
                <a:solidFill>
                  <a:prstClr val="white"/>
                </a:solidFill>
              </a:defRPr>
            </a:lvl1pPr>
          </a:lstStyle>
          <a:p>
            <a:pPr>
              <a:defRPr/>
            </a:pPr>
            <a:fld id="{6D1BDF1C-23FE-4D65-B0BB-BB1D869A016C}" type="datetime1">
              <a:rPr lang="en-US"/>
              <a:pPr>
                <a:defRPr/>
              </a:pPr>
              <a:t>2/20/2019</a:t>
            </a:fld>
            <a:endParaRPr lang="en-US" dirty="0"/>
          </a:p>
        </p:txBody>
      </p:sp>
      <p:sp>
        <p:nvSpPr>
          <p:cNvPr id="10" name="Slide Number Placeholder 4"/>
          <p:cNvSpPr>
            <a:spLocks noGrp="1"/>
          </p:cNvSpPr>
          <p:nvPr>
            <p:ph type="sldNum" sz="quarter" idx="17"/>
          </p:nvPr>
        </p:nvSpPr>
        <p:spPr/>
        <p:txBody>
          <a:bodyPr/>
          <a:lstStyle>
            <a:lvl1pPr>
              <a:defRPr>
                <a:solidFill>
                  <a:prstClr val="black"/>
                </a:solidFill>
              </a:defRPr>
            </a:lvl1pPr>
          </a:lstStyle>
          <a:p>
            <a:pPr>
              <a:defRPr/>
            </a:pPr>
            <a:fld id="{636BEA10-8F82-4CFF-9876-3E6864FD651F}" type="slidenum">
              <a:rPr lang="en-US"/>
              <a:pPr>
                <a:defRPr/>
              </a:pPr>
              <a:t>‹#›</a:t>
            </a:fld>
            <a:endParaRPr lang="en-US" dirty="0"/>
          </a:p>
        </p:txBody>
      </p:sp>
    </p:spTree>
    <p:extLst>
      <p:ext uri="{BB962C8B-B14F-4D97-AF65-F5344CB8AC3E}">
        <p14:creationId xmlns:p14="http://schemas.microsoft.com/office/powerpoint/2010/main" val="2760826275"/>
      </p:ext>
    </p:extLst>
  </p:cSld>
  <p:clrMapOvr>
    <a:masterClrMapping/>
  </p:clrMapOvr>
  <p:transition spd="slow"/>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4000">
                <a:latin typeface="+mn-lt"/>
                <a:cs typeface="Calibri" panose="020F05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sz="3200"/>
            </a:lvl1pPr>
            <a:lvl2pPr>
              <a:buClr>
                <a:srgbClr val="007FA3"/>
              </a:buClr>
              <a:defRPr sz="2800"/>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Footer Placeholder 4"/>
          <p:cNvSpPr>
            <a:spLocks noGrp="1"/>
          </p:cNvSpPr>
          <p:nvPr>
            <p:ph type="ftr" sz="quarter" idx="10"/>
          </p:nvPr>
        </p:nvSpPr>
        <p:spPr>
          <a:xfrm>
            <a:off x="93663" y="6172200"/>
            <a:ext cx="8596312" cy="234950"/>
          </a:xfrm>
        </p:spPr>
        <p:txBody>
          <a:bodyPr/>
          <a:lstStyle>
            <a:lvl1pPr>
              <a:defRPr smtClean="0">
                <a:solidFill>
                  <a:prstClr val="black"/>
                </a:solidFill>
              </a:defRPr>
            </a:lvl1pPr>
          </a:lstStyle>
          <a:p>
            <a:pPr>
              <a:defRPr/>
            </a:pPr>
            <a:r>
              <a:rPr lang="en-US"/>
              <a:t>Chapter 1: Basic Concepts of Strategic Management</a:t>
            </a:r>
          </a:p>
        </p:txBody>
      </p:sp>
      <p:sp>
        <p:nvSpPr>
          <p:cNvPr id="5" name="Date Placeholder 3"/>
          <p:cNvSpPr>
            <a:spLocks noGrp="1"/>
          </p:cNvSpPr>
          <p:nvPr>
            <p:ph type="dt" sz="half" idx="11"/>
          </p:nvPr>
        </p:nvSpPr>
        <p:spPr>
          <a:xfrm>
            <a:off x="6335713" y="112713"/>
            <a:ext cx="2133600" cy="182562"/>
          </a:xfrm>
        </p:spPr>
        <p:txBody>
          <a:bodyPr/>
          <a:lstStyle>
            <a:lvl1pPr>
              <a:defRPr smtClean="0">
                <a:solidFill>
                  <a:prstClr val="white"/>
                </a:solidFill>
              </a:defRPr>
            </a:lvl1pPr>
          </a:lstStyle>
          <a:p>
            <a:pPr>
              <a:defRPr/>
            </a:pPr>
            <a:fld id="{B091C5E1-8217-47D3-A558-99C4D596D8E5}" type="datetime1">
              <a:rPr lang="en-US"/>
              <a:pPr>
                <a:defRPr/>
              </a:pPr>
              <a:t>2/20/2019</a:t>
            </a:fld>
            <a:endParaRPr lang="en-US" dirty="0"/>
          </a:p>
        </p:txBody>
      </p:sp>
      <p:sp>
        <p:nvSpPr>
          <p:cNvPr id="6" name="Slide Number Placeholder 5"/>
          <p:cNvSpPr>
            <a:spLocks noGrp="1"/>
          </p:cNvSpPr>
          <p:nvPr>
            <p:ph type="sldNum" sz="quarter" idx="12"/>
          </p:nvPr>
        </p:nvSpPr>
        <p:spPr>
          <a:xfrm>
            <a:off x="8591550" y="6604000"/>
            <a:ext cx="552450" cy="182563"/>
          </a:xfrm>
        </p:spPr>
        <p:txBody>
          <a:bodyPr/>
          <a:lstStyle>
            <a:lvl1pPr>
              <a:defRPr>
                <a:solidFill>
                  <a:prstClr val="black"/>
                </a:solidFill>
              </a:defRPr>
            </a:lvl1pPr>
          </a:lstStyle>
          <a:p>
            <a:pPr>
              <a:defRPr/>
            </a:pPr>
            <a:fld id="{03E1D3F6-B0E0-45F3-B4A6-33FFE58E69A7}" type="slidenum">
              <a:rPr lang="en-US"/>
              <a:pPr>
                <a:defRPr/>
              </a:pPr>
              <a:t>‹#›</a:t>
            </a:fld>
            <a:endParaRPr lang="en-US" dirty="0"/>
          </a:p>
        </p:txBody>
      </p:sp>
    </p:spTree>
    <p:extLst>
      <p:ext uri="{BB962C8B-B14F-4D97-AF65-F5344CB8AC3E}">
        <p14:creationId xmlns:p14="http://schemas.microsoft.com/office/powerpoint/2010/main" val="2438031121"/>
      </p:ext>
    </p:extLst>
  </p:cSld>
  <p:clrMapOvr>
    <a:masterClrMapping/>
  </p:clrMapOvr>
  <p:transition spd="slow"/>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4" name="Footer Placeholder 4"/>
          <p:cNvSpPr>
            <a:spLocks noGrp="1"/>
          </p:cNvSpPr>
          <p:nvPr>
            <p:ph type="ftr" sz="quarter" idx="10"/>
          </p:nvPr>
        </p:nvSpPr>
        <p:spPr>
          <a:xfrm>
            <a:off x="93663" y="6172200"/>
            <a:ext cx="8596312" cy="234950"/>
          </a:xfrm>
        </p:spPr>
        <p:txBody>
          <a:bodyPr/>
          <a:lstStyle>
            <a:lvl1pPr>
              <a:defRPr smtClean="0">
                <a:solidFill>
                  <a:prstClr val="black"/>
                </a:solidFill>
              </a:defRPr>
            </a:lvl1pPr>
          </a:lstStyle>
          <a:p>
            <a:pPr>
              <a:defRPr/>
            </a:pPr>
            <a:r>
              <a:rPr lang="en-US"/>
              <a:t>Chapter 1: Basic Concepts of Strategic Management</a:t>
            </a:r>
          </a:p>
        </p:txBody>
      </p:sp>
      <p:sp>
        <p:nvSpPr>
          <p:cNvPr id="5" name="Date Placeholder 3"/>
          <p:cNvSpPr>
            <a:spLocks noGrp="1"/>
          </p:cNvSpPr>
          <p:nvPr>
            <p:ph type="dt" sz="half" idx="11"/>
          </p:nvPr>
        </p:nvSpPr>
        <p:spPr/>
        <p:txBody>
          <a:bodyPr/>
          <a:lstStyle>
            <a:lvl1pPr>
              <a:defRPr smtClean="0">
                <a:solidFill>
                  <a:prstClr val="white"/>
                </a:solidFill>
              </a:defRPr>
            </a:lvl1pPr>
          </a:lstStyle>
          <a:p>
            <a:pPr>
              <a:defRPr/>
            </a:pPr>
            <a:fld id="{A593066A-2BA8-4BC9-B813-5B04B131B9C3}" type="datetime1">
              <a:rPr lang="en-US"/>
              <a:pPr>
                <a:defRPr/>
              </a:pPr>
              <a:t>2/20/2019</a:t>
            </a:fld>
            <a:endParaRPr lang="en-US" dirty="0"/>
          </a:p>
        </p:txBody>
      </p:sp>
      <p:sp>
        <p:nvSpPr>
          <p:cNvPr id="6" name="Slide Number Placeholder 5"/>
          <p:cNvSpPr>
            <a:spLocks noGrp="1"/>
          </p:cNvSpPr>
          <p:nvPr>
            <p:ph type="sldNum" sz="quarter" idx="12"/>
          </p:nvPr>
        </p:nvSpPr>
        <p:spPr/>
        <p:txBody>
          <a:bodyPr/>
          <a:lstStyle>
            <a:lvl1pPr>
              <a:defRPr>
                <a:solidFill>
                  <a:prstClr val="black"/>
                </a:solidFill>
              </a:defRPr>
            </a:lvl1pPr>
          </a:lstStyle>
          <a:p>
            <a:pPr>
              <a:defRPr/>
            </a:pPr>
            <a:fld id="{6B469DEA-1DC7-4F16-9D20-DA6C0D19C986}" type="slidenum">
              <a:rPr lang="en-US"/>
              <a:pPr>
                <a:defRPr/>
              </a:pPr>
              <a:t>‹#›</a:t>
            </a:fld>
            <a:endParaRPr lang="en-US" dirty="0"/>
          </a:p>
        </p:txBody>
      </p:sp>
    </p:spTree>
    <p:extLst>
      <p:ext uri="{BB962C8B-B14F-4D97-AF65-F5344CB8AC3E}">
        <p14:creationId xmlns:p14="http://schemas.microsoft.com/office/powerpoint/2010/main" val="3013679940"/>
      </p:ext>
    </p:extLst>
  </p:cSld>
  <p:clrMapOvr>
    <a:masterClrMapping/>
  </p:clrMapOvr>
  <p:transition spd="slow"/>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gure + Caption">
    <p:spTree>
      <p:nvGrpSpPr>
        <p:cNvPr id="1" name=""/>
        <p:cNvGrpSpPr/>
        <p:nvPr/>
      </p:nvGrpSpPr>
      <p:grpSpPr>
        <a:xfrm>
          <a:off x="0" y="0"/>
          <a:ext cx="0" cy="0"/>
          <a:chOff x="0" y="0"/>
          <a:chExt cx="0" cy="0"/>
        </a:xfrm>
      </p:grpSpPr>
      <p:pic>
        <p:nvPicPr>
          <p:cNvPr id="4"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00063"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r" fontAlgn="base">
              <a:spcBef>
                <a:spcPct val="0"/>
              </a:spcBef>
              <a:spcAft>
                <a:spcPct val="0"/>
              </a:spcAft>
              <a:defRPr/>
            </a:pPr>
            <a:r>
              <a:rPr lang="en-US" altLang="en-US" sz="700" b="1" smtClean="0">
                <a:solidFill>
                  <a:srgbClr val="000000"/>
                </a:solidFill>
                <a:latin typeface="Arial" panose="020B0604020202020204" pitchFamily="34" charset="0"/>
                <a:ea typeface="Verdana" panose="020B0604030504040204" pitchFamily="34" charset="0"/>
                <a:cs typeface="Verdana" panose="020B0604030504040204" pitchFamily="34" charset="0"/>
              </a:rPr>
              <a:t>Copyright © 2015, 2012, 2009 Pearson Education, Inc. All Rights Reserved</a:t>
            </a:r>
          </a:p>
        </p:txBody>
      </p:sp>
      <p:sp>
        <p:nvSpPr>
          <p:cNvPr id="8" name="Title 7"/>
          <p:cNvSpPr>
            <a:spLocks noGrp="1"/>
          </p:cNvSpPr>
          <p:nvPr>
            <p:ph type="title"/>
          </p:nvPr>
        </p:nvSpPr>
        <p:spPr>
          <a:xfrm>
            <a:off x="457200" y="228600"/>
            <a:ext cx="8229600" cy="1066800"/>
          </a:xfrm>
        </p:spPr>
        <p:txBody>
          <a:bodyPr anchor="t"/>
          <a:lstStyle>
            <a:lvl1pPr>
              <a:defRPr sz="3400">
                <a:solidFill>
                  <a:srgbClr val="007FA3"/>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smtClean="0"/>
              <a:t>Click to edit Master text styles</a:t>
            </a:r>
          </a:p>
        </p:txBody>
      </p:sp>
      <p:sp>
        <p:nvSpPr>
          <p:cNvPr id="6" name="Footer Placeholder 2"/>
          <p:cNvSpPr>
            <a:spLocks noGrp="1"/>
          </p:cNvSpPr>
          <p:nvPr>
            <p:ph type="ftr" sz="quarter" idx="14"/>
          </p:nvPr>
        </p:nvSpPr>
        <p:spPr>
          <a:xfrm>
            <a:off x="93663" y="6172200"/>
            <a:ext cx="8596312" cy="234950"/>
          </a:xfrm>
        </p:spPr>
        <p:txBody>
          <a:bodyPr/>
          <a:lstStyle>
            <a:lvl1pPr>
              <a:defRPr smtClean="0">
                <a:solidFill>
                  <a:prstClr val="black"/>
                </a:solidFill>
              </a:defRPr>
            </a:lvl1pPr>
          </a:lstStyle>
          <a:p>
            <a:pPr>
              <a:defRPr/>
            </a:pPr>
            <a:r>
              <a:rPr lang="en-US"/>
              <a:t>Chapter 1: Basic Concepts of Strategic Management</a:t>
            </a:r>
          </a:p>
        </p:txBody>
      </p:sp>
      <p:sp>
        <p:nvSpPr>
          <p:cNvPr id="7" name="Date Placeholder 1"/>
          <p:cNvSpPr>
            <a:spLocks noGrp="1"/>
          </p:cNvSpPr>
          <p:nvPr>
            <p:ph type="dt" sz="half" idx="15"/>
          </p:nvPr>
        </p:nvSpPr>
        <p:spPr/>
        <p:txBody>
          <a:bodyPr/>
          <a:lstStyle>
            <a:lvl1pPr>
              <a:defRPr smtClean="0">
                <a:solidFill>
                  <a:prstClr val="black"/>
                </a:solidFill>
              </a:defRPr>
            </a:lvl1pPr>
          </a:lstStyle>
          <a:p>
            <a:pPr>
              <a:defRPr/>
            </a:pPr>
            <a:fld id="{B3032879-96C4-42F8-930B-737DBF6F641D}" type="datetime1">
              <a:rPr lang="en-US"/>
              <a:pPr>
                <a:defRPr/>
              </a:pPr>
              <a:t>2/20/2019</a:t>
            </a:fld>
            <a:endParaRPr lang="en-US" dirty="0"/>
          </a:p>
        </p:txBody>
      </p:sp>
      <p:sp>
        <p:nvSpPr>
          <p:cNvPr id="9" name="Slide Number Placeholder 3"/>
          <p:cNvSpPr>
            <a:spLocks noGrp="1"/>
          </p:cNvSpPr>
          <p:nvPr>
            <p:ph type="sldNum" sz="quarter" idx="16"/>
          </p:nvPr>
        </p:nvSpPr>
        <p:spPr/>
        <p:txBody>
          <a:bodyPr/>
          <a:lstStyle>
            <a:lvl1pPr>
              <a:defRPr>
                <a:solidFill>
                  <a:prstClr val="black"/>
                </a:solidFill>
              </a:defRPr>
            </a:lvl1pPr>
          </a:lstStyle>
          <a:p>
            <a:pPr>
              <a:defRPr/>
            </a:pPr>
            <a:fld id="{473AC430-2C06-4793-A63E-BDDB6395F692}" type="slidenum">
              <a:rPr lang="en-US"/>
              <a:pPr>
                <a:defRPr/>
              </a:pPr>
              <a:t>‹#›</a:t>
            </a:fld>
            <a:endParaRPr lang="en-US" dirty="0"/>
          </a:p>
        </p:txBody>
      </p:sp>
    </p:spTree>
    <p:extLst>
      <p:ext uri="{BB962C8B-B14F-4D97-AF65-F5344CB8AC3E}">
        <p14:creationId xmlns:p14="http://schemas.microsoft.com/office/powerpoint/2010/main" val="3570210047"/>
      </p:ext>
    </p:extLst>
  </p:cSld>
  <p:clrMapOvr>
    <a:masterClrMapping/>
  </p:clrMapOvr>
  <p:transition spd="slow"/>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4"/>
          </p:nvPr>
        </p:nvSpPr>
        <p:spPr>
          <a:xfrm>
            <a:off x="93663" y="6172200"/>
            <a:ext cx="8596312" cy="234950"/>
          </a:xfrm>
        </p:spPr>
        <p:txBody>
          <a:bodyPr/>
          <a:lstStyle>
            <a:lvl1pPr>
              <a:defRPr smtClean="0">
                <a:solidFill>
                  <a:prstClr val="black"/>
                </a:solidFill>
              </a:defRPr>
            </a:lvl1pPr>
          </a:lstStyle>
          <a:p>
            <a:pPr>
              <a:defRPr/>
            </a:pPr>
            <a:r>
              <a:rPr lang="en-US"/>
              <a:t>Chapter 1: Basic Concepts of Strategic Management</a:t>
            </a:r>
          </a:p>
        </p:txBody>
      </p:sp>
      <p:sp>
        <p:nvSpPr>
          <p:cNvPr id="6" name="Date Placeholder 3"/>
          <p:cNvSpPr>
            <a:spLocks noGrp="1"/>
          </p:cNvSpPr>
          <p:nvPr>
            <p:ph type="dt" sz="half" idx="15"/>
          </p:nvPr>
        </p:nvSpPr>
        <p:spPr/>
        <p:txBody>
          <a:bodyPr/>
          <a:lstStyle>
            <a:lvl1pPr>
              <a:defRPr smtClean="0">
                <a:solidFill>
                  <a:prstClr val="white"/>
                </a:solidFill>
              </a:defRPr>
            </a:lvl1pPr>
          </a:lstStyle>
          <a:p>
            <a:pPr>
              <a:defRPr/>
            </a:pPr>
            <a:fld id="{FF9A90BE-B9F8-4FBE-9500-EACA733C3413}" type="datetime1">
              <a:rPr lang="en-US"/>
              <a:pPr>
                <a:defRPr/>
              </a:pPr>
              <a:t>2/20/2019</a:t>
            </a:fld>
            <a:endParaRPr lang="en-US" dirty="0"/>
          </a:p>
        </p:txBody>
      </p:sp>
      <p:sp>
        <p:nvSpPr>
          <p:cNvPr id="9" name="Slide Number Placeholder 5"/>
          <p:cNvSpPr>
            <a:spLocks noGrp="1"/>
          </p:cNvSpPr>
          <p:nvPr>
            <p:ph type="sldNum" sz="quarter" idx="16"/>
          </p:nvPr>
        </p:nvSpPr>
        <p:spPr/>
        <p:txBody>
          <a:bodyPr/>
          <a:lstStyle>
            <a:lvl1pPr>
              <a:defRPr>
                <a:solidFill>
                  <a:prstClr val="black"/>
                </a:solidFill>
              </a:defRPr>
            </a:lvl1pPr>
          </a:lstStyle>
          <a:p>
            <a:pPr>
              <a:defRPr/>
            </a:pPr>
            <a:fld id="{33A80B66-D4AC-40E1-A181-9D35764E1DB3}" type="slidenum">
              <a:rPr lang="en-US"/>
              <a:pPr>
                <a:defRPr/>
              </a:pPr>
              <a:t>‹#›</a:t>
            </a:fld>
            <a:endParaRPr lang="en-US" dirty="0"/>
          </a:p>
        </p:txBody>
      </p:sp>
    </p:spTree>
    <p:extLst>
      <p:ext uri="{BB962C8B-B14F-4D97-AF65-F5344CB8AC3E}">
        <p14:creationId xmlns:p14="http://schemas.microsoft.com/office/powerpoint/2010/main" val="69265198"/>
      </p:ext>
    </p:extLst>
  </p:cSld>
  <p:clrMapOvr>
    <a:masterClrMapping/>
  </p:clrMapOvr>
  <p:transition spd="slow"/>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3" name="Footer Placeholder 3"/>
          <p:cNvSpPr>
            <a:spLocks noGrp="1"/>
          </p:cNvSpPr>
          <p:nvPr>
            <p:ph type="ftr" sz="quarter" idx="10"/>
          </p:nvPr>
        </p:nvSpPr>
        <p:spPr>
          <a:xfrm>
            <a:off x="93663" y="6172200"/>
            <a:ext cx="8596312" cy="234950"/>
          </a:xfrm>
        </p:spPr>
        <p:txBody>
          <a:bodyPr/>
          <a:lstStyle>
            <a:lvl1pPr>
              <a:defRPr smtClean="0">
                <a:solidFill>
                  <a:prstClr val="black"/>
                </a:solidFill>
              </a:defRPr>
            </a:lvl1pPr>
          </a:lstStyle>
          <a:p>
            <a:pPr>
              <a:defRPr/>
            </a:pPr>
            <a:r>
              <a:rPr lang="en-US"/>
              <a:t>Chapter 1: Basic Concepts of Strategic Management</a:t>
            </a:r>
          </a:p>
        </p:txBody>
      </p:sp>
      <p:sp>
        <p:nvSpPr>
          <p:cNvPr id="4" name="Date Placeholder 2"/>
          <p:cNvSpPr>
            <a:spLocks noGrp="1"/>
          </p:cNvSpPr>
          <p:nvPr>
            <p:ph type="dt" sz="half" idx="11"/>
          </p:nvPr>
        </p:nvSpPr>
        <p:spPr/>
        <p:txBody>
          <a:bodyPr/>
          <a:lstStyle>
            <a:lvl1pPr>
              <a:defRPr smtClean="0">
                <a:solidFill>
                  <a:prstClr val="white"/>
                </a:solidFill>
              </a:defRPr>
            </a:lvl1pPr>
          </a:lstStyle>
          <a:p>
            <a:pPr>
              <a:defRPr/>
            </a:pPr>
            <a:fld id="{EF17BA1D-7C8C-4B35-9DFD-2B26E41E8EEE}" type="datetime1">
              <a:rPr lang="en-US"/>
              <a:pPr>
                <a:defRPr/>
              </a:pPr>
              <a:t>2/20/2019</a:t>
            </a:fld>
            <a:endParaRPr lang="en-US" dirty="0"/>
          </a:p>
        </p:txBody>
      </p:sp>
      <p:sp>
        <p:nvSpPr>
          <p:cNvPr id="5" name="Slide Number Placeholder 4"/>
          <p:cNvSpPr>
            <a:spLocks noGrp="1"/>
          </p:cNvSpPr>
          <p:nvPr>
            <p:ph type="sldNum" sz="quarter" idx="12"/>
          </p:nvPr>
        </p:nvSpPr>
        <p:spPr>
          <a:xfrm>
            <a:off x="8575675" y="6586538"/>
            <a:ext cx="552450" cy="184150"/>
          </a:xfrm>
        </p:spPr>
        <p:txBody>
          <a:bodyPr/>
          <a:lstStyle>
            <a:lvl1pPr>
              <a:defRPr>
                <a:solidFill>
                  <a:prstClr val="black"/>
                </a:solidFill>
              </a:defRPr>
            </a:lvl1pPr>
          </a:lstStyle>
          <a:p>
            <a:pPr>
              <a:defRPr/>
            </a:pPr>
            <a:r>
              <a:rPr lang="en-US"/>
              <a:t>1-</a:t>
            </a:r>
          </a:p>
        </p:txBody>
      </p:sp>
    </p:spTree>
    <p:extLst>
      <p:ext uri="{BB962C8B-B14F-4D97-AF65-F5344CB8AC3E}">
        <p14:creationId xmlns:p14="http://schemas.microsoft.com/office/powerpoint/2010/main" val="145187777"/>
      </p:ext>
    </p:extLst>
  </p:cSld>
  <p:clrMapOvr>
    <a:masterClrMapping/>
  </p:clrMapOvr>
  <p:transition spd="slow"/>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2" name="Picture 6" descr="Pearson Logo"/>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00063" y="6376988"/>
            <a:ext cx="917575"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a:spLocks noChangeArrowheads="1"/>
          </p:cNvSpPr>
          <p:nvPr userDrawn="1"/>
        </p:nvSpPr>
        <p:spPr bwMode="auto">
          <a:xfrm>
            <a:off x="1600200" y="6429375"/>
            <a:ext cx="71628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lgn="r" fontAlgn="base">
              <a:spcBef>
                <a:spcPct val="0"/>
              </a:spcBef>
              <a:spcAft>
                <a:spcPct val="0"/>
              </a:spcAft>
              <a:defRPr/>
            </a:pPr>
            <a:r>
              <a:rPr lang="en-US" altLang="en-US" sz="700" b="1" smtClean="0">
                <a:solidFill>
                  <a:srgbClr val="000000"/>
                </a:solidFill>
                <a:latin typeface="Arial" panose="020B0604020202020204" pitchFamily="34" charset="0"/>
                <a:ea typeface="Verdana" panose="020B0604030504040204" pitchFamily="34" charset="0"/>
                <a:cs typeface="Verdana" panose="020B0604030504040204" pitchFamily="34" charset="0"/>
              </a:rPr>
              <a:t>Copyright © 2015, 2012, 2009 Pearson Education, Inc. All Rights Reserved</a:t>
            </a:r>
          </a:p>
        </p:txBody>
      </p:sp>
      <p:sp>
        <p:nvSpPr>
          <p:cNvPr id="4" name="Footer Placeholder 2"/>
          <p:cNvSpPr>
            <a:spLocks noGrp="1"/>
          </p:cNvSpPr>
          <p:nvPr>
            <p:ph type="ftr" sz="quarter" idx="10"/>
          </p:nvPr>
        </p:nvSpPr>
        <p:spPr>
          <a:xfrm>
            <a:off x="93663" y="6172200"/>
            <a:ext cx="8596312" cy="234950"/>
          </a:xfrm>
        </p:spPr>
        <p:txBody>
          <a:bodyPr/>
          <a:lstStyle>
            <a:lvl1pPr>
              <a:defRPr smtClean="0">
                <a:solidFill>
                  <a:prstClr val="black"/>
                </a:solidFill>
              </a:defRPr>
            </a:lvl1pPr>
          </a:lstStyle>
          <a:p>
            <a:pPr>
              <a:defRPr/>
            </a:pPr>
            <a:r>
              <a:rPr lang="en-US"/>
              <a:t>Chapter 1: Basic Concepts of Strategic Management</a:t>
            </a:r>
          </a:p>
        </p:txBody>
      </p:sp>
      <p:sp>
        <p:nvSpPr>
          <p:cNvPr id="5" name="Date Placeholder 1"/>
          <p:cNvSpPr>
            <a:spLocks noGrp="1"/>
          </p:cNvSpPr>
          <p:nvPr>
            <p:ph type="dt" sz="half" idx="11"/>
          </p:nvPr>
        </p:nvSpPr>
        <p:spPr/>
        <p:txBody>
          <a:bodyPr/>
          <a:lstStyle>
            <a:lvl1pPr>
              <a:defRPr smtClean="0">
                <a:solidFill>
                  <a:prstClr val="black"/>
                </a:solidFill>
              </a:defRPr>
            </a:lvl1pPr>
          </a:lstStyle>
          <a:p>
            <a:pPr>
              <a:defRPr/>
            </a:pPr>
            <a:fld id="{93AA243C-C7A8-407C-BB96-499260B3C58D}" type="datetime1">
              <a:rPr lang="en-US"/>
              <a:pPr>
                <a:defRPr/>
              </a:pPr>
              <a:t>2/20/2019</a:t>
            </a:fld>
            <a:endParaRPr lang="en-US" dirty="0"/>
          </a:p>
        </p:txBody>
      </p:sp>
      <p:sp>
        <p:nvSpPr>
          <p:cNvPr id="6" name="Slide Number Placeholder 3"/>
          <p:cNvSpPr>
            <a:spLocks noGrp="1"/>
          </p:cNvSpPr>
          <p:nvPr>
            <p:ph type="sldNum" sz="quarter" idx="12"/>
          </p:nvPr>
        </p:nvSpPr>
        <p:spPr/>
        <p:txBody>
          <a:bodyPr/>
          <a:lstStyle>
            <a:lvl1pPr>
              <a:defRPr>
                <a:solidFill>
                  <a:prstClr val="black"/>
                </a:solidFill>
              </a:defRPr>
            </a:lvl1pPr>
          </a:lstStyle>
          <a:p>
            <a:pPr>
              <a:defRPr/>
            </a:pPr>
            <a:fld id="{ED353610-C36F-4AB3-85F6-3C67124FADF9}" type="slidenum">
              <a:rPr lang="en-US"/>
              <a:pPr>
                <a:defRPr/>
              </a:pPr>
              <a:t>‹#›</a:t>
            </a:fld>
            <a:endParaRPr lang="en-US" dirty="0"/>
          </a:p>
        </p:txBody>
      </p:sp>
    </p:spTree>
    <p:extLst>
      <p:ext uri="{BB962C8B-B14F-4D97-AF65-F5344CB8AC3E}">
        <p14:creationId xmlns:p14="http://schemas.microsoft.com/office/powerpoint/2010/main" val="151452778"/>
      </p:ext>
    </p:extLst>
  </p:cSld>
  <p:clrMapOvr>
    <a:masterClrMapping/>
  </p:clrMapOvr>
  <p:transition spd="slow"/>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smtClean="0">
                <a:solidFill>
                  <a:schemeClr val="tx1">
                    <a:tint val="75000"/>
                  </a:schemeClr>
                </a:solidFill>
              </a:defRPr>
            </a:lvl1pPr>
          </a:lstStyle>
          <a:p>
            <a:fld id="{81DCCD60-20C2-4842-9B4A-22083E2BBAB3}" type="datetime1">
              <a:rPr lang="en-US" smtClean="0"/>
              <a:t>2/20/2019</a:t>
            </a:fld>
            <a:endParaRPr lang="en-US"/>
          </a:p>
        </p:txBody>
      </p:sp>
      <p:sp>
        <p:nvSpPr>
          <p:cNvPr id="5" name="Footer Placeholder 4"/>
          <p:cNvSpPr>
            <a:spLocks noGrp="1"/>
          </p:cNvSpPr>
          <p:nvPr>
            <p:ph type="ftr" sz="quarter" idx="11"/>
          </p:nvPr>
        </p:nvSpPr>
        <p:spPr/>
        <p:txBody>
          <a:bodyPr/>
          <a:lstStyle>
            <a:lvl1pPr>
              <a:defRPr smtClean="0">
                <a:solidFill>
                  <a:schemeClr val="tx1">
                    <a:tint val="75000"/>
                  </a:schemeClr>
                </a:solidFill>
              </a:defRPr>
            </a:lvl1p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41241495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smtClean="0">
                <a:solidFill>
                  <a:schemeClr val="tx1">
                    <a:tint val="75000"/>
                  </a:schemeClr>
                </a:solidFill>
              </a:defRPr>
            </a:lvl1pPr>
          </a:lstStyle>
          <a:p>
            <a:fld id="{08F05DCA-59B5-4D5D-BD0F-AB4566AA70A8}" type="datetime1">
              <a:rPr lang="en-US" smtClean="0"/>
              <a:t>2/20/2019</a:t>
            </a:fld>
            <a:endParaRPr lang="en-US"/>
          </a:p>
        </p:txBody>
      </p:sp>
      <p:sp>
        <p:nvSpPr>
          <p:cNvPr id="5" name="Footer Placeholder 4"/>
          <p:cNvSpPr>
            <a:spLocks noGrp="1"/>
          </p:cNvSpPr>
          <p:nvPr>
            <p:ph type="ftr" sz="quarter" idx="11"/>
          </p:nvPr>
        </p:nvSpPr>
        <p:spPr/>
        <p:txBody>
          <a:bodyPr/>
          <a:lstStyle>
            <a:lvl1pPr>
              <a:defRPr smtClean="0">
                <a:solidFill>
                  <a:schemeClr val="tx1">
                    <a:tint val="75000"/>
                  </a:schemeClr>
                </a:solidFill>
              </a:defRPr>
            </a:lvl1p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418891052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smtClean="0">
                <a:solidFill>
                  <a:schemeClr val="tx1">
                    <a:tint val="75000"/>
                  </a:schemeClr>
                </a:solidFill>
              </a:defRPr>
            </a:lvl1pPr>
          </a:lstStyle>
          <a:p>
            <a:fld id="{56166278-D7F1-4DF9-B423-86EA891F5FE9}" type="datetime1">
              <a:rPr lang="en-US" smtClean="0"/>
              <a:t>2/20/2019</a:t>
            </a:fld>
            <a:endParaRPr lang="en-US"/>
          </a:p>
        </p:txBody>
      </p:sp>
      <p:sp>
        <p:nvSpPr>
          <p:cNvPr id="5" name="Footer Placeholder 4"/>
          <p:cNvSpPr>
            <a:spLocks noGrp="1"/>
          </p:cNvSpPr>
          <p:nvPr>
            <p:ph type="ftr" sz="quarter" idx="11"/>
          </p:nvPr>
        </p:nvSpPr>
        <p:spPr/>
        <p:txBody>
          <a:bodyPr/>
          <a:lstStyle>
            <a:lvl1pPr>
              <a:defRPr smtClean="0">
                <a:solidFill>
                  <a:schemeClr val="tx1">
                    <a:tint val="75000"/>
                  </a:schemeClr>
                </a:solidFill>
              </a:defRPr>
            </a:lvl1pPr>
          </a:lstStyle>
          <a:p>
            <a:r>
              <a:rPr lang="en-US" smtClean="0"/>
              <a:t>Chp 1: Marketing: Creating Customer Value and Engagement</a:t>
            </a:r>
            <a:endParaRPr lang="en-US"/>
          </a:p>
        </p:txBody>
      </p:sp>
      <p:sp>
        <p:nvSpPr>
          <p:cNvPr id="6" name="Slide Number Placeholder 5"/>
          <p:cNvSpPr>
            <a:spLocks noGrp="1"/>
          </p:cNvSpPr>
          <p:nvPr>
            <p:ph type="sldNum" sz="quarter" idx="12"/>
          </p:nvPr>
        </p:nvSpPr>
        <p:spPr/>
        <p:txBody>
          <a:bodyPr/>
          <a:lstStyle>
            <a:lvl1pPr>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4051009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theme" Target="../theme/theme10.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theme" Target="../theme/theme11.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7.xml"/><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theme" Target="../theme/theme12.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8.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theme" Target="../theme/theme13.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9.xml"/><Relationship Id="rId3" Type="http://schemas.openxmlformats.org/officeDocument/2006/relationships/slideLayout" Target="../slideLayouts/slideLayout154.xml"/><Relationship Id="rId7" Type="http://schemas.openxmlformats.org/officeDocument/2006/relationships/slideLayout" Target="../slideLayouts/slideLayout158.xml"/><Relationship Id="rId12" Type="http://schemas.openxmlformats.org/officeDocument/2006/relationships/theme" Target="../theme/theme14.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6" Type="http://schemas.openxmlformats.org/officeDocument/2006/relationships/slideLayout" Target="../slideLayouts/slideLayout157.xml"/><Relationship Id="rId11" Type="http://schemas.openxmlformats.org/officeDocument/2006/relationships/slideLayout" Target="../slideLayouts/slideLayout162.xml"/><Relationship Id="rId5" Type="http://schemas.openxmlformats.org/officeDocument/2006/relationships/slideLayout" Target="../slideLayouts/slideLayout156.xml"/><Relationship Id="rId10" Type="http://schemas.openxmlformats.org/officeDocument/2006/relationships/slideLayout" Target="../slideLayouts/slideLayout161.xml"/><Relationship Id="rId4" Type="http://schemas.openxmlformats.org/officeDocument/2006/relationships/slideLayout" Target="../slideLayouts/slideLayout155.xml"/><Relationship Id="rId9" Type="http://schemas.openxmlformats.org/officeDocument/2006/relationships/slideLayout" Target="../slideLayouts/slideLayout16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theme" Target="../theme/theme15.xml"/><Relationship Id="rId2" Type="http://schemas.openxmlformats.org/officeDocument/2006/relationships/slideLayout" Target="../slideLayouts/slideLayout164.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0" Type="http://schemas.openxmlformats.org/officeDocument/2006/relationships/slideLayout" Target="../slideLayouts/slideLayout172.xml"/><Relationship Id="rId4" Type="http://schemas.openxmlformats.org/officeDocument/2006/relationships/slideLayout" Target="../slideLayouts/slideLayout166.xml"/><Relationship Id="rId9" Type="http://schemas.openxmlformats.org/officeDocument/2006/relationships/slideLayout" Target="../slideLayouts/slideLayout17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81.xm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theme" Target="../theme/theme16.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9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theme" Target="../theme/theme17.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4.xml"/><Relationship Id="rId1" Type="http://schemas.openxmlformats.org/officeDocument/2006/relationships/slideLayout" Target="../slideLayouts/slideLayout3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5.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theme" Target="../theme/theme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theme" Target="../theme/theme8.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theme" Target="../theme/theme9.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65DF44-68AB-40A0-97B2-9622CB90F62A}" type="datetime1">
              <a:rPr lang="en-US" smtClean="0"/>
              <a:t>2/20/2019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Chp 1: Marketing: Creating Customer Value and Engagement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9EB6-B1DE-4EBF-9221-388C31D0601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entury"/>
              </a:defRPr>
            </a:lvl1pPr>
          </a:lstStyle>
          <a:p>
            <a:pPr>
              <a:defRPr/>
            </a:pPr>
            <a:fld id="{B3ABBF43-A789-44F4-AA6E-620485247F8F}" type="datetimeFigureOut">
              <a:rPr lang="en-US"/>
              <a:pPr>
                <a:defRPr/>
              </a:pPr>
              <a:t>2/20/2019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entury"/>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entury"/>
              </a:defRPr>
            </a:lvl1pPr>
          </a:lstStyle>
          <a:p>
            <a:pPr>
              <a:defRPr/>
            </a:pPr>
            <a:fld id="{457EA8AE-007F-4E52-9A87-EA85C7A3D2A0}" type="slidenum">
              <a:rPr lang="en-US"/>
              <a:pPr>
                <a:defRPr/>
              </a:pPr>
              <a:t>‹#›</a:t>
            </a:fld>
            <a:endParaRPr lang="en-US"/>
          </a:p>
        </p:txBody>
      </p:sp>
    </p:spTree>
    <p:extLst>
      <p:ext uri="{BB962C8B-B14F-4D97-AF65-F5344CB8AC3E}">
        <p14:creationId xmlns:p14="http://schemas.microsoft.com/office/powerpoint/2010/main" val="2592623620"/>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entury" pitchFamily="18" charset="0"/>
        </a:defRPr>
      </a:lvl2pPr>
      <a:lvl3pPr algn="ctr" rtl="0" eaLnBrk="0" fontAlgn="base" hangingPunct="0">
        <a:spcBef>
          <a:spcPct val="0"/>
        </a:spcBef>
        <a:spcAft>
          <a:spcPct val="0"/>
        </a:spcAft>
        <a:defRPr sz="4400">
          <a:solidFill>
            <a:schemeClr val="tx1"/>
          </a:solidFill>
          <a:latin typeface="Century" pitchFamily="18" charset="0"/>
        </a:defRPr>
      </a:lvl3pPr>
      <a:lvl4pPr algn="ctr" rtl="0" eaLnBrk="0" fontAlgn="base" hangingPunct="0">
        <a:spcBef>
          <a:spcPct val="0"/>
        </a:spcBef>
        <a:spcAft>
          <a:spcPct val="0"/>
        </a:spcAft>
        <a:defRPr sz="4400">
          <a:solidFill>
            <a:schemeClr val="tx1"/>
          </a:solidFill>
          <a:latin typeface="Century" pitchFamily="18" charset="0"/>
        </a:defRPr>
      </a:lvl4pPr>
      <a:lvl5pPr algn="ctr" rtl="0" eaLnBrk="0" fontAlgn="base" hangingPunct="0">
        <a:spcBef>
          <a:spcPct val="0"/>
        </a:spcBef>
        <a:spcAft>
          <a:spcPct val="0"/>
        </a:spcAft>
        <a:defRPr sz="4400">
          <a:solidFill>
            <a:schemeClr val="tx1"/>
          </a:solidFill>
          <a:latin typeface="Century" pitchFamily="18" charset="0"/>
        </a:defRPr>
      </a:lvl5pPr>
      <a:lvl6pPr marL="457200" algn="ctr" rtl="0" fontAlgn="base">
        <a:spcBef>
          <a:spcPct val="0"/>
        </a:spcBef>
        <a:spcAft>
          <a:spcPct val="0"/>
        </a:spcAft>
        <a:defRPr sz="4400">
          <a:solidFill>
            <a:schemeClr val="tx1"/>
          </a:solidFill>
          <a:latin typeface="Century" pitchFamily="18" charset="0"/>
        </a:defRPr>
      </a:lvl6pPr>
      <a:lvl7pPr marL="914400" algn="ctr" rtl="0" fontAlgn="base">
        <a:spcBef>
          <a:spcPct val="0"/>
        </a:spcBef>
        <a:spcAft>
          <a:spcPct val="0"/>
        </a:spcAft>
        <a:defRPr sz="4400">
          <a:solidFill>
            <a:schemeClr val="tx1"/>
          </a:solidFill>
          <a:latin typeface="Century" pitchFamily="18" charset="0"/>
        </a:defRPr>
      </a:lvl7pPr>
      <a:lvl8pPr marL="1371600" algn="ctr" rtl="0" fontAlgn="base">
        <a:spcBef>
          <a:spcPct val="0"/>
        </a:spcBef>
        <a:spcAft>
          <a:spcPct val="0"/>
        </a:spcAft>
        <a:defRPr sz="4400">
          <a:solidFill>
            <a:schemeClr val="tx1"/>
          </a:solidFill>
          <a:latin typeface="Century" pitchFamily="18" charset="0"/>
        </a:defRPr>
      </a:lvl8pPr>
      <a:lvl9pPr marL="1828800" algn="ctr" rtl="0" fontAlgn="base">
        <a:spcBef>
          <a:spcPct val="0"/>
        </a:spcBef>
        <a:spcAft>
          <a:spcPct val="0"/>
        </a:spcAft>
        <a:defRPr sz="4400">
          <a:solidFill>
            <a:schemeClr val="tx1"/>
          </a:solidFill>
          <a:latin typeface="Century" pitchFamily="18"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20234030"/>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7187482"/>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9595470"/>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3006320"/>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8102713"/>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47989559"/>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54669-EE36-4BCA-9EDC-7CB77C14DDC7}" type="datetimeFigureOut">
              <a:rPr lang="en-US" smtClean="0">
                <a:solidFill>
                  <a:prstClr val="black">
                    <a:tint val="75000"/>
                  </a:prstClr>
                </a:solidFill>
              </a:rPr>
              <a:pPr/>
              <a:t>2/20/2019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3123929"/>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53E3C-570B-46F4-9B22-950D94CAB695}" type="datetime1">
              <a:rPr lang="en-US" smtClean="0"/>
              <a:t>2/20/2019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Chp 1: Marketing: Creating Customer Value and Engagement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16850674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1699D1-2982-4044-B667-5BEACA87ED31}" type="datetime1">
              <a:rPr lang="en-US" smtClean="0"/>
              <a:t>2/20/2019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Chp 1: Marketing: Creating Customer Value and Engagement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245339750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870" r:id="rId12"/>
    <p:sldLayoutId id="2147483871" r:id="rId13"/>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64B8D-4DC6-4522-9DFE-DC40DBF47C7C}" type="datetime1">
              <a:rPr lang="en-US" smtClean="0">
                <a:solidFill>
                  <a:prstClr val="black">
                    <a:tint val="75000"/>
                  </a:prstClr>
                </a:solidFill>
              </a:rPr>
              <a:t>2/20/2019</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E19EB6-B1DE-4EBF-9221-388C31D06010}" type="slidenum">
              <a:rPr lang="en-US" smtClean="0">
                <a:solidFill>
                  <a:prstClr val="black">
                    <a:tint val="75000"/>
                  </a:prstClr>
                </a:solidFill>
              </a:rPr>
              <a:pPr/>
              <a:t>‹#›</a:t>
            </a:fld>
            <a:endParaRPr 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97"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prstClr val="black">
                    <a:tint val="75000"/>
                  </a:prstClr>
                </a:solidFill>
                <a:latin typeface="Century"/>
              </a:defRPr>
            </a:lvl1pPr>
          </a:lstStyle>
          <a:p>
            <a:pPr>
              <a:defRPr/>
            </a:pPr>
            <a:fld id="{7CD22CE5-5600-4A02-B7CC-D03C8F868C60}" type="datetime1">
              <a:rPr lang="en-US" smtClean="0"/>
              <a:t>2/20/2019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prstClr val="black">
                    <a:tint val="75000"/>
                  </a:prstClr>
                </a:solidFill>
                <a:latin typeface="Century"/>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prstClr val="black">
                    <a:tint val="75000"/>
                  </a:prstClr>
                </a:solidFill>
                <a:latin typeface="Century"/>
              </a:defRPr>
            </a:lvl1pPr>
          </a:lstStyle>
          <a:p>
            <a:pPr>
              <a:defRPr/>
            </a:pPr>
            <a:fld id="{457EA8AE-007F-4E52-9A87-EA85C7A3D2A0}" type="slidenum">
              <a:rPr lang="en-US"/>
              <a:pPr>
                <a:defRPr/>
              </a:pPr>
              <a:t>‹#›</a:t>
            </a:fld>
            <a:endParaRPr lang="en-US"/>
          </a:p>
        </p:txBody>
      </p:sp>
    </p:spTree>
    <p:extLst>
      <p:ext uri="{BB962C8B-B14F-4D97-AF65-F5344CB8AC3E}">
        <p14:creationId xmlns:p14="http://schemas.microsoft.com/office/powerpoint/2010/main" val="108322952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entury" pitchFamily="18" charset="0"/>
        </a:defRPr>
      </a:lvl2pPr>
      <a:lvl3pPr algn="ctr" rtl="0" eaLnBrk="0" fontAlgn="base" hangingPunct="0">
        <a:spcBef>
          <a:spcPct val="0"/>
        </a:spcBef>
        <a:spcAft>
          <a:spcPct val="0"/>
        </a:spcAft>
        <a:defRPr sz="4400">
          <a:solidFill>
            <a:schemeClr val="tx1"/>
          </a:solidFill>
          <a:latin typeface="Century" pitchFamily="18" charset="0"/>
        </a:defRPr>
      </a:lvl3pPr>
      <a:lvl4pPr algn="ctr" rtl="0" eaLnBrk="0" fontAlgn="base" hangingPunct="0">
        <a:spcBef>
          <a:spcPct val="0"/>
        </a:spcBef>
        <a:spcAft>
          <a:spcPct val="0"/>
        </a:spcAft>
        <a:defRPr sz="4400">
          <a:solidFill>
            <a:schemeClr val="tx1"/>
          </a:solidFill>
          <a:latin typeface="Century" pitchFamily="18" charset="0"/>
        </a:defRPr>
      </a:lvl4pPr>
      <a:lvl5pPr algn="ctr" rtl="0" eaLnBrk="0" fontAlgn="base" hangingPunct="0">
        <a:spcBef>
          <a:spcPct val="0"/>
        </a:spcBef>
        <a:spcAft>
          <a:spcPct val="0"/>
        </a:spcAft>
        <a:defRPr sz="4400">
          <a:solidFill>
            <a:schemeClr val="tx1"/>
          </a:solidFill>
          <a:latin typeface="Century" pitchFamily="18" charset="0"/>
        </a:defRPr>
      </a:lvl5pPr>
      <a:lvl6pPr marL="457200" algn="ctr" rtl="0" fontAlgn="base">
        <a:spcBef>
          <a:spcPct val="0"/>
        </a:spcBef>
        <a:spcAft>
          <a:spcPct val="0"/>
        </a:spcAft>
        <a:defRPr sz="4400">
          <a:solidFill>
            <a:schemeClr val="tx1"/>
          </a:solidFill>
          <a:latin typeface="Century" pitchFamily="18" charset="0"/>
        </a:defRPr>
      </a:lvl6pPr>
      <a:lvl7pPr marL="914400" algn="ctr" rtl="0" fontAlgn="base">
        <a:spcBef>
          <a:spcPct val="0"/>
        </a:spcBef>
        <a:spcAft>
          <a:spcPct val="0"/>
        </a:spcAft>
        <a:defRPr sz="4400">
          <a:solidFill>
            <a:schemeClr val="tx1"/>
          </a:solidFill>
          <a:latin typeface="Century" pitchFamily="18" charset="0"/>
        </a:defRPr>
      </a:lvl7pPr>
      <a:lvl8pPr marL="1371600" algn="ctr" rtl="0" fontAlgn="base">
        <a:spcBef>
          <a:spcPct val="0"/>
        </a:spcBef>
        <a:spcAft>
          <a:spcPct val="0"/>
        </a:spcAft>
        <a:defRPr sz="4400">
          <a:solidFill>
            <a:schemeClr val="tx1"/>
          </a:solidFill>
          <a:latin typeface="Century" pitchFamily="18" charset="0"/>
        </a:defRPr>
      </a:lvl8pPr>
      <a:lvl9pPr marL="1828800" algn="ctr" rtl="0" fontAlgn="base">
        <a:spcBef>
          <a:spcPct val="0"/>
        </a:spcBef>
        <a:spcAft>
          <a:spcPct val="0"/>
        </a:spcAft>
        <a:defRPr sz="4400">
          <a:solidFill>
            <a:schemeClr val="tx1"/>
          </a:solidFill>
          <a:latin typeface="Century" pitchFamily="18"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a:defRPr>
            </a:lvl1pPr>
          </a:lstStyle>
          <a:p>
            <a:pPr>
              <a:defRPr/>
            </a:pPr>
            <a:fld id="{2BE7BAFF-0A27-49A1-87BF-46014F6E0B13}" type="datetime1">
              <a:rPr lang="en-US" smtClean="0"/>
              <a:t>2/20/2019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smtClean="0">
                <a:solidFill>
                  <a:prstClr val="black">
                    <a:tint val="75000"/>
                  </a:prstClr>
                </a:solidFill>
                <a:latin typeface="Calibri"/>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992643A6-CDB2-46DC-ABF5-5CD8CAE02C8A}" type="slidenum">
              <a:rPr lang="en-US" altLang="en-US"/>
              <a:pPr fontAlgn="base">
                <a:spcBef>
                  <a:spcPct val="0"/>
                </a:spcBef>
                <a:spcAft>
                  <a:spcPct val="0"/>
                </a:spcAft>
                <a:defRPr/>
              </a:pPr>
              <a:t>‹#›</a:t>
            </a:fld>
            <a:endParaRPr lang="en-US" altLang="en-US"/>
          </a:p>
        </p:txBody>
      </p:sp>
    </p:spTree>
    <p:extLst>
      <p:ext uri="{BB962C8B-B14F-4D97-AF65-F5344CB8AC3E}">
        <p14:creationId xmlns:p14="http://schemas.microsoft.com/office/powerpoint/2010/main" val="117248203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126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a:defRPr>
            </a:lvl1pPr>
          </a:lstStyle>
          <a:p>
            <a:pPr>
              <a:defRPr/>
            </a:pPr>
            <a:fld id="{65CBCD87-A74D-48CC-A06F-0D941617FD94}" type="datetime1">
              <a:rPr lang="en-US" smtClean="0"/>
              <a:t>2/20/2019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smtClean="0">
                <a:solidFill>
                  <a:prstClr val="black">
                    <a:tint val="75000"/>
                  </a:prstClr>
                </a:solidFill>
                <a:latin typeface="Calibri"/>
              </a:defRPr>
            </a:lvl1pPr>
          </a:lstStyle>
          <a:p>
            <a:pPr>
              <a:defRPr/>
            </a:pPr>
            <a:r>
              <a:rPr lang="en-US" smtClean="0"/>
              <a:t>Chp 1: Marketing: Creating Customer Value and Engagement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prstClr val="black">
                    <a:tint val="75000"/>
                  </a:prstClr>
                </a:solidFill>
                <a:latin typeface="Calibri"/>
              </a:defRPr>
            </a:lvl1pPr>
          </a:lstStyle>
          <a:p>
            <a:pPr>
              <a:defRPr/>
            </a:pPr>
            <a:fld id="{F5762361-8D57-445E-AD06-D5E5E53DDCE6}" type="slidenum">
              <a:rPr lang="en-US"/>
              <a:pPr>
                <a:defRPr/>
              </a:pPr>
              <a:t>‹#›</a:t>
            </a:fld>
            <a:endParaRPr lang="en-US"/>
          </a:p>
        </p:txBody>
      </p:sp>
    </p:spTree>
    <p:extLst>
      <p:ext uri="{BB962C8B-B14F-4D97-AF65-F5344CB8AC3E}">
        <p14:creationId xmlns:p14="http://schemas.microsoft.com/office/powerpoint/2010/main" val="1213783401"/>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Lst>
  <p:hf sldNum="0"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defRPr>
      </a:lvl2pPr>
      <a:lvl3pPr algn="ctr" rtl="0" fontAlgn="base">
        <a:spcBef>
          <a:spcPct val="0"/>
        </a:spcBef>
        <a:spcAft>
          <a:spcPct val="0"/>
        </a:spcAft>
        <a:defRPr sz="4400">
          <a:solidFill>
            <a:schemeClr val="tx1"/>
          </a:solidFill>
          <a:latin typeface="Calibri" panose="020F0502020204030204" pitchFamily="34" charset="0"/>
        </a:defRPr>
      </a:lvl3pPr>
      <a:lvl4pPr algn="ctr" rtl="0" fontAlgn="base">
        <a:spcBef>
          <a:spcPct val="0"/>
        </a:spcBef>
        <a:spcAft>
          <a:spcPct val="0"/>
        </a:spcAft>
        <a:defRPr sz="4400">
          <a:solidFill>
            <a:schemeClr val="tx1"/>
          </a:solidFill>
          <a:latin typeface="Calibri" panose="020F0502020204030204" pitchFamily="34" charset="0"/>
        </a:defRPr>
      </a:lvl4pPr>
      <a:lvl5pPr algn="ctr" rtl="0" fontAlgn="base">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5123"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prstClr val="black">
                    <a:tint val="75000"/>
                  </a:prstClr>
                </a:solidFill>
                <a:latin typeface="Calibri"/>
              </a:defRPr>
            </a:lvl1pPr>
          </a:lstStyle>
          <a:p>
            <a:pPr>
              <a:defRPr/>
            </a:pPr>
            <a:fld id="{E8FD5931-0B27-4C8C-B856-C3F157C85431}" type="datetime1">
              <a:rPr lang="en-US"/>
              <a:pPr>
                <a:defRPr/>
              </a:pPr>
              <a:t>2/20/2019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smtClean="0">
                <a:solidFill>
                  <a:prstClr val="black">
                    <a:tint val="75000"/>
                  </a:prstClr>
                </a:solidFill>
                <a:latin typeface="Calibri"/>
              </a:defRPr>
            </a:lvl1pPr>
          </a:lstStyle>
          <a:p>
            <a:pPr>
              <a:defRPr/>
            </a:pPr>
            <a:r>
              <a:rPr lang="en-US"/>
              <a:t>Chapter 1: Basic Concepts of Strategic Management</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pPr fontAlgn="base">
              <a:spcBef>
                <a:spcPct val="0"/>
              </a:spcBef>
              <a:spcAft>
                <a:spcPct val="0"/>
              </a:spcAft>
              <a:defRPr/>
            </a:pPr>
            <a:fld id="{992643A6-CDB2-46DC-ABF5-5CD8CAE02C8A}" type="slidenum">
              <a:rPr lang="en-US" altLang="en-US"/>
              <a:pPr fontAlgn="base">
                <a:spcBef>
                  <a:spcPct val="0"/>
                </a:spcBef>
                <a:spcAft>
                  <a:spcPct val="0"/>
                </a:spcAft>
                <a:defRPr/>
              </a:pPr>
              <a:t>‹#›</a:t>
            </a:fld>
            <a:endParaRPr lang="en-US" altLang="en-US"/>
          </a:p>
        </p:txBody>
      </p:sp>
    </p:spTree>
    <p:extLst>
      <p:ext uri="{BB962C8B-B14F-4D97-AF65-F5344CB8AC3E}">
        <p14:creationId xmlns:p14="http://schemas.microsoft.com/office/powerpoint/2010/main" val="3668576624"/>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0" hangingPunct="0">
              <a:defRPr sz="1200" smtClean="0">
                <a:solidFill>
                  <a:prstClr val="black">
                    <a:tint val="75000"/>
                  </a:prstClr>
                </a:solidFill>
              </a:defRPr>
            </a:lvl1pPr>
          </a:lstStyle>
          <a:p>
            <a:fld id="{C165DF44-68AB-40A0-97B2-9622CB90F62A}" type="datetime1">
              <a:rPr lang="en-US" smtClean="0"/>
              <a:t>2/20/2019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0" hangingPunct="0">
              <a:defRPr sz="1200" smtClean="0">
                <a:solidFill>
                  <a:prstClr val="black">
                    <a:tint val="75000"/>
                  </a:prstClr>
                </a:solidFill>
              </a:defRPr>
            </a:lvl1pPr>
          </a:lstStyle>
          <a:p>
            <a:r>
              <a:rPr lang="en-US" smtClean="0"/>
              <a:t>Chp 1: Marketing: Creating Customer Value and Engagement</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0" hangingPunct="0">
              <a:defRPr sz="1200">
                <a:solidFill>
                  <a:srgbClr val="898989"/>
                </a:solidFill>
              </a:defRPr>
            </a:lvl1pPr>
          </a:lstStyle>
          <a:p>
            <a:fld id="{CDE19EB6-B1DE-4EBF-9221-388C31D06010}" type="slidenum">
              <a:rPr lang="en-US" smtClean="0"/>
              <a:pPr/>
              <a:t>‹#›</a:t>
            </a:fld>
            <a:endParaRPr lang="en-US"/>
          </a:p>
        </p:txBody>
      </p:sp>
    </p:spTree>
    <p:extLst>
      <p:ext uri="{BB962C8B-B14F-4D97-AF65-F5344CB8AC3E}">
        <p14:creationId xmlns:p14="http://schemas.microsoft.com/office/powerpoint/2010/main" val="2524890946"/>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98.xml"/><Relationship Id="rId1" Type="http://schemas.openxmlformats.org/officeDocument/2006/relationships/themeOverride" Target="../theme/themeOverride6.xml"/></Relationships>
</file>

<file path=ppt/slides/_rels/slide10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slideLayout" Target="../slideLayouts/slideLayout98.xml"/><Relationship Id="rId1" Type="http://schemas.openxmlformats.org/officeDocument/2006/relationships/themeOverride" Target="../theme/themeOverride96.xml"/></Relationships>
</file>

<file path=ppt/slides/_rels/slide10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97.xml"/><Relationship Id="rId5" Type="http://schemas.openxmlformats.org/officeDocument/2006/relationships/image" Target="../media/image150.jpeg"/><Relationship Id="rId4" Type="http://schemas.openxmlformats.org/officeDocument/2006/relationships/hyperlink" Target="https://www.amazon.com/Decal-Sticker-laptop-phone-bumper/dp/B00TR9OB28" TargetMode="External"/></Relationships>
</file>

<file path=ppt/slides/_rels/slide10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98.xml"/><Relationship Id="rId5" Type="http://schemas.openxmlformats.org/officeDocument/2006/relationships/image" Target="../media/image151.jpeg"/><Relationship Id="rId4" Type="http://schemas.openxmlformats.org/officeDocument/2006/relationships/hyperlink" Target="https://www.wordstream.com/social-media-marketing"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99.xml"/><Relationship Id="rId5" Type="http://schemas.openxmlformats.org/officeDocument/2006/relationships/image" Target="../media/image152.jpeg"/><Relationship Id="rId4" Type="http://schemas.openxmlformats.org/officeDocument/2006/relationships/hyperlink" Target="https://schedule.sxsw.com/2015/events/event_IAP42281"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100.xml"/><Relationship Id="rId5" Type="http://schemas.openxmlformats.org/officeDocument/2006/relationships/image" Target="../media/image153.jpeg"/><Relationship Id="rId4" Type="http://schemas.openxmlformats.org/officeDocument/2006/relationships/hyperlink" Target="https://www.onlinemarketinginstitute.org/blog/2017/08/3-mobile-marketing-strategies-proven-to-convert-customers/"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101.xml"/><Relationship Id="rId5" Type="http://schemas.openxmlformats.org/officeDocument/2006/relationships/image" Target="../media/image154.jpeg"/><Relationship Id="rId4" Type="http://schemas.openxmlformats.org/officeDocument/2006/relationships/hyperlink" Target="https://www.wsj.com/articles/another-recession-is-looming-1538088367"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102.xml"/><Relationship Id="rId6" Type="http://schemas.openxmlformats.org/officeDocument/2006/relationships/image" Target="../media/image156.jpeg"/><Relationship Id="rId5" Type="http://schemas.openxmlformats.org/officeDocument/2006/relationships/image" Target="../media/image155.jpeg"/><Relationship Id="rId4" Type="http://schemas.openxmlformats.org/officeDocument/2006/relationships/hyperlink" Target="https://hackernoon.com/are-we-heading-towards-another-recession-558b0278c70"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103.xml"/><Relationship Id="rId4" Type="http://schemas.openxmlformats.org/officeDocument/2006/relationships/image" Target="../media/image157.png"/></Relationships>
</file>

<file path=ppt/slides/_rels/slide10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104.xml"/><Relationship Id="rId4" Type="http://schemas.openxmlformats.org/officeDocument/2006/relationships/image" Target="../media/image158.png"/></Relationships>
</file>

<file path=ppt/slides/_rels/slide10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105.xml"/><Relationship Id="rId4" Type="http://schemas.openxmlformats.org/officeDocument/2006/relationships/image" Target="../media/image159.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09.xml"/><Relationship Id="rId1" Type="http://schemas.openxmlformats.org/officeDocument/2006/relationships/themeOverride" Target="../theme/themeOverride7.xml"/><Relationship Id="rId4" Type="http://schemas.openxmlformats.org/officeDocument/2006/relationships/image" Target="../media/image11.wmf"/></Relationships>
</file>

<file path=ppt/slides/_rels/slide1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106.xml"/><Relationship Id="rId4" Type="http://schemas.openxmlformats.org/officeDocument/2006/relationships/image" Target="../media/image160.png"/></Relationships>
</file>

<file path=ppt/slides/_rels/slide1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107.xml"/><Relationship Id="rId4" Type="http://schemas.openxmlformats.org/officeDocument/2006/relationships/image" Target="../media/image161.png"/></Relationships>
</file>

<file path=ppt/slides/_rels/slide11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slideLayout" Target="../slideLayouts/slideLayout18.xml"/><Relationship Id="rId1" Type="http://schemas.openxmlformats.org/officeDocument/2006/relationships/themeOverride" Target="../theme/themeOverride108.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8.xml"/><Relationship Id="rId5" Type="http://schemas.openxmlformats.org/officeDocument/2006/relationships/image" Target="../media/image12.jpeg"/><Relationship Id="rId4" Type="http://schemas.openxmlformats.org/officeDocument/2006/relationships/hyperlink" Target="http://isngs.com/8-most-popular-marketing-models/"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9.xml"/><Relationship Id="rId5" Type="http://schemas.openxmlformats.org/officeDocument/2006/relationships/image" Target="../media/image13.jpeg"/><Relationship Id="rId4" Type="http://schemas.openxmlformats.org/officeDocument/2006/relationships/hyperlink" Target="http://isngs.com/8-most-popular-marketing-models/"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10.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hyperlink" Target="https://www.google.com/url?sa=i&amp;source=images&amp;cd=&amp;ved=2ahUKEwjIlPC1pvXfAhUTVH0KHXY9CZ0QjRx6BAgBEAU&amp;url=https://www.flaticon.com/free-icon/facebook_124010&amp;psig=AOvVaw3qSqUiVLVcuURwTzK2OBh1&amp;ust=1547831124762977" TargetMode="External"/><Relationship Id="rId3" Type="http://schemas.openxmlformats.org/officeDocument/2006/relationships/image" Target="../media/image6.jpeg"/><Relationship Id="rId7" Type="http://schemas.openxmlformats.org/officeDocument/2006/relationships/image" Target="../media/image17.png"/><Relationship Id="rId2" Type="http://schemas.openxmlformats.org/officeDocument/2006/relationships/slideLayout" Target="../slideLayouts/slideLayout38.xml"/><Relationship Id="rId1" Type="http://schemas.openxmlformats.org/officeDocument/2006/relationships/themeOverride" Target="../theme/themeOverride11.xml"/><Relationship Id="rId6" Type="http://schemas.openxmlformats.org/officeDocument/2006/relationships/hyperlink" Target="https://www.hummustir.com/store-locator/amazon-logo-2/" TargetMode="External"/><Relationship Id="rId11" Type="http://schemas.openxmlformats.org/officeDocument/2006/relationships/image" Target="../media/image19.png"/><Relationship Id="rId5" Type="http://schemas.openxmlformats.org/officeDocument/2006/relationships/image" Target="../media/image16.png"/><Relationship Id="rId10" Type="http://schemas.openxmlformats.org/officeDocument/2006/relationships/hyperlink" Target="https://commons.wikimedia.org/wiki/File:Coca-Cola_logo.svg" TargetMode="External"/><Relationship Id="rId4" Type="http://schemas.openxmlformats.org/officeDocument/2006/relationships/hyperlink" Target="https://www.festisite.com/logo/nike/" TargetMode="External"/><Relationship Id="rId9"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1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13.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14.xml"/><Relationship Id="rId5" Type="http://schemas.openxmlformats.org/officeDocument/2006/relationships/image" Target="../media/image22.jpeg"/><Relationship Id="rId4" Type="http://schemas.openxmlformats.org/officeDocument/2006/relationships/hyperlink" Target="https://www.nflshop.com/womens-pittsburgh-steelers-nike-black/gold-free-tr-8-shoes/p-91543120560016+z-804-2765791521"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15.xml"/><Relationship Id="rId5" Type="http://schemas.openxmlformats.org/officeDocument/2006/relationships/image" Target="../media/image23.png"/><Relationship Id="rId4" Type="http://schemas.openxmlformats.org/officeDocument/2006/relationships/hyperlink" Target="https://mention.com/blog/social-customer-service/"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49.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98.xml"/><Relationship Id="rId1" Type="http://schemas.openxmlformats.org/officeDocument/2006/relationships/themeOverride" Target="../theme/themeOverr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17.xml"/><Relationship Id="rId5" Type="http://schemas.openxmlformats.org/officeDocument/2006/relationships/image" Target="../media/image24.jpeg"/><Relationship Id="rId4" Type="http://schemas.openxmlformats.org/officeDocument/2006/relationships/hyperlink" Target="https://www.google.com/url?sa=i&amp;source=images&amp;cd=&amp;ved=&amp;url=https://www.edx.org/micromasters/marketing-digital-world&amp;psig=AOvVaw2ADQLFU-ATz2UU-ZDnlI9d&amp;ust=1547831304931079"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18.xml"/><Relationship Id="rId5" Type="http://schemas.openxmlformats.org/officeDocument/2006/relationships/image" Target="../media/image25.jpeg"/><Relationship Id="rId4" Type="http://schemas.openxmlformats.org/officeDocument/2006/relationships/hyperlink" Target="https://www.slideshare.net/josephdeungria/21st-century-marketing-3391230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20.xml"/><Relationship Id="rId1" Type="http://schemas.openxmlformats.org/officeDocument/2006/relationships/themeOverride" Target="../theme/themeOverride19.xml"/><Relationship Id="rId4" Type="http://schemas.openxmlformats.org/officeDocument/2006/relationships/image" Target="../media/image26.jpeg"/></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20.xml"/><Relationship Id="rId5" Type="http://schemas.openxmlformats.org/officeDocument/2006/relationships/image" Target="../media/image27.gif"/><Relationship Id="rId4" Type="http://schemas.openxmlformats.org/officeDocument/2006/relationships/hyperlink" Target="https://sparesboyz.com/testimonial/build-buddy/the-key-role-of-the-contact-center-and-customer-service-department/"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31.xml"/><Relationship Id="rId1" Type="http://schemas.openxmlformats.org/officeDocument/2006/relationships/themeOverride" Target="../theme/themeOverr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09.xml"/><Relationship Id="rId1" Type="http://schemas.openxmlformats.org/officeDocument/2006/relationships/themeOverride" Target="../theme/themeOverride22.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09.xml"/><Relationship Id="rId1" Type="http://schemas.openxmlformats.org/officeDocument/2006/relationships/themeOverride" Target="../theme/themeOverride23.xml"/><Relationship Id="rId4" Type="http://schemas.openxmlformats.org/officeDocument/2006/relationships/image" Target="../media/image29.jpeg"/></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09.xml"/><Relationship Id="rId1" Type="http://schemas.openxmlformats.org/officeDocument/2006/relationships/themeOverride" Target="../theme/themeOverride24.xml"/><Relationship Id="rId5" Type="http://schemas.openxmlformats.org/officeDocument/2006/relationships/image" Target="../media/image31.jpeg"/><Relationship Id="rId4" Type="http://schemas.openxmlformats.org/officeDocument/2006/relationships/image" Target="../media/image30.jpeg"/></Relationships>
</file>

<file path=ppt/slides/_rels/slide2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32.xml"/><Relationship Id="rId1" Type="http://schemas.openxmlformats.org/officeDocument/2006/relationships/themeOverride" Target="../theme/themeOverride2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8.xml"/><Relationship Id="rId1" Type="http://schemas.openxmlformats.org/officeDocument/2006/relationships/themeOverride" Target="../theme/themeOverride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6.jpeg"/><Relationship Id="rId7" Type="http://schemas.openxmlformats.org/officeDocument/2006/relationships/image" Target="../media/image35.jpeg"/><Relationship Id="rId2" Type="http://schemas.openxmlformats.org/officeDocument/2006/relationships/slideLayout" Target="../slideLayouts/slideLayout131.xml"/><Relationship Id="rId1" Type="http://schemas.openxmlformats.org/officeDocument/2006/relationships/themeOverride" Target="../theme/themeOverride26.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31.xml"/><Relationship Id="rId1" Type="http://schemas.openxmlformats.org/officeDocument/2006/relationships/themeOverride" Target="../theme/themeOverride27.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28.xml"/><Relationship Id="rId5" Type="http://schemas.openxmlformats.org/officeDocument/2006/relationships/image" Target="../media/image40.jpeg"/><Relationship Id="rId4" Type="http://schemas.openxmlformats.org/officeDocument/2006/relationships/hyperlink" Target="https://www.thecollegefix.com/illegal-immigrants-columbia-demand-counselors-sensitivity-traini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58.xml"/><Relationship Id="rId1" Type="http://schemas.openxmlformats.org/officeDocument/2006/relationships/themeOverride" Target="../theme/themeOverride30.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6.jpeg"/><Relationship Id="rId7" Type="http://schemas.openxmlformats.org/officeDocument/2006/relationships/image" Target="../media/image45.jpeg"/><Relationship Id="rId2" Type="http://schemas.openxmlformats.org/officeDocument/2006/relationships/slideLayout" Target="../slideLayouts/slideLayout158.xml"/><Relationship Id="rId1" Type="http://schemas.openxmlformats.org/officeDocument/2006/relationships/themeOverride" Target="../theme/themeOverride31.xml"/><Relationship Id="rId6" Type="http://schemas.openxmlformats.org/officeDocument/2006/relationships/hyperlink" Target="http://images.google.co.in/imgres?imgurl=http://www.topnews.in/files/VodafoneLogo_REV.jpg&amp;imgrefurl=http://www.topnews.in/vodafone-unit-pay-2-1-bln-second-mobile-licence-qatar-244375&amp;usg=__m20EB-vuC1vmBCjl5fb2PUXTMX8=&amp;h=800&amp;w=1280&amp;sz=109&amp;hl=en&amp;start=2&amp;tbnid=JNvptlDBp8g7ZM:&amp;tbnh=94&amp;tbnw=150&amp;prev=/images?q%3Dvodafone%26gbv%3D2%26hl%3Den" TargetMode="External"/><Relationship Id="rId5" Type="http://schemas.openxmlformats.org/officeDocument/2006/relationships/image" Target="../media/image44.jpeg"/><Relationship Id="rId10" Type="http://schemas.openxmlformats.org/officeDocument/2006/relationships/image" Target="../media/image48.jpeg"/><Relationship Id="rId4" Type="http://schemas.openxmlformats.org/officeDocument/2006/relationships/hyperlink" Target="http://images.google.co.in/imgres?imgurl=http://i143.photobucket.com/albums/r147/Nitajk/Indianrailways_1_1.jpg&amp;imgrefurl=http://nitawriter.wordpress.com/2007/02/21/booking-online-railway/&amp;usg=__SRcB0dkUnovbCLz9s5te7rNnHx8=&amp;h=600&amp;w=823&amp;sz=86&amp;hl=en&amp;start=4&amp;tbnid=MbqoCM9jQQ4W3M:&amp;tbnh=105&amp;tbnw=144&amp;prev=/images?q%3Dindian%2Brailways%26gbv%3D2%26hl%3Den" TargetMode="External"/><Relationship Id="rId9" Type="http://schemas.openxmlformats.org/officeDocument/2006/relationships/image" Target="../media/image47.jpeg"/></Relationships>
</file>

<file path=ppt/slides/_rels/slide3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6.jpeg"/><Relationship Id="rId7" Type="http://schemas.openxmlformats.org/officeDocument/2006/relationships/image" Target="../media/image50.jpeg"/><Relationship Id="rId2" Type="http://schemas.openxmlformats.org/officeDocument/2006/relationships/slideLayout" Target="../slideLayouts/slideLayout158.xml"/><Relationship Id="rId1" Type="http://schemas.openxmlformats.org/officeDocument/2006/relationships/themeOverride" Target="../theme/themeOverride32.xml"/><Relationship Id="rId6" Type="http://schemas.openxmlformats.org/officeDocument/2006/relationships/hyperlink" Target="http://www.google.co.in/imgres?imgurl=http://www.visitingdc.com/images/disneyland-address.jpg&amp;imgrefurl=http://www.visitingdc.com/city/disneyland-address.asp&amp;h=495&amp;w=645&amp;sz=88&amp;tbnid=4AMc5aDHq-L2wM:&amp;tbnh=105&amp;tbnw=137&amp;prev=/images?q%3Ddisneyland&amp;hl=en&amp;usg=__fiVjhi4Fi6uaDKp-I7cu6jV03po=&amp;ei=r7pUSqK9HaXo6gPC3sXZBw&amp;sa=X&amp;oi=image_result&amp;resnum=1&amp;ct=image" TargetMode="External"/><Relationship Id="rId11" Type="http://schemas.openxmlformats.org/officeDocument/2006/relationships/image" Target="../media/image54.jpeg"/><Relationship Id="rId5" Type="http://schemas.openxmlformats.org/officeDocument/2006/relationships/image" Target="../media/image49.jpeg"/><Relationship Id="rId10" Type="http://schemas.openxmlformats.org/officeDocument/2006/relationships/image" Target="../media/image53.jpeg"/><Relationship Id="rId4" Type="http://schemas.openxmlformats.org/officeDocument/2006/relationships/hyperlink" Target="http://images.google.co.in/imgres?imgurl=http://kashmirblogs.files.wordpress.com/2008/06/pahalgam_amarnath1_1.jpg&amp;imgrefurl=http://kashmirblogs.wordpress.com/2008/06/23/amarnath-yatrakashmir/&amp;usg=__9xGjJbVYE_uRJvX749d6hPZZvxk=&amp;h=686&amp;w=467&amp;sz=86&amp;hl=en&amp;start=3&amp;tbnid=35EfmE-FlE4awM:&amp;tbnh=139&amp;tbnw=95&amp;prev=/images?q%3Damarnath%2Byatra%26gbv%3D2%26hl%3Den" TargetMode="External"/><Relationship Id="rId9" Type="http://schemas.openxmlformats.org/officeDocument/2006/relationships/image" Target="../media/image52.jpeg"/></Relationships>
</file>

<file path=ppt/slides/_rels/slide37.xml.rels><?xml version="1.0" encoding="UTF-8" standalone="yes"?>
<Relationships xmlns="http://schemas.openxmlformats.org/package/2006/relationships"><Relationship Id="rId8" Type="http://schemas.openxmlformats.org/officeDocument/2006/relationships/hyperlink" Target="http://images.google.co.in/imgres?imgurl=http://www.umt.edu/curry/GIFS/internet_explorer.png&amp;imgrefurl=http://www.umt.edu/curry/&amp;usg=__JS6YAokICXyLWfy_qXsQ8mnN8Bs=&amp;h=341&amp;w=323&amp;sz=67&amp;hl=en&amp;start=2&amp;tbnid=6gwpc5H1K9F4WM:&amp;tbnh=120&amp;tbnw=114&amp;prev=/images?q%3Dinternet%26gbv%3D2%26hl%3Den" TargetMode="External"/><Relationship Id="rId13" Type="http://schemas.openxmlformats.org/officeDocument/2006/relationships/image" Target="../media/image59.jpeg"/><Relationship Id="rId3" Type="http://schemas.openxmlformats.org/officeDocument/2006/relationships/image" Target="../media/image6.jpeg"/><Relationship Id="rId7" Type="http://schemas.openxmlformats.org/officeDocument/2006/relationships/image" Target="../media/image56.jpeg"/><Relationship Id="rId12" Type="http://schemas.openxmlformats.org/officeDocument/2006/relationships/hyperlink" Target="http://images.google.co.in/imgres?imgurl=http://bankpo.files.wordpress.com/2009/01/you-can-win.jpg&amp;imgrefurl=http://bankpo.wordpress.com/2009/01/30/you-can-win-for-voracious-readers/&amp;usg=__ql5Bv8FxUlmud8uCk2YRrzLtPdQ=&amp;h=450&amp;w=300&amp;sz=40&amp;hl=en&amp;start=1&amp;um=1&amp;tbnid=f4l22BsQorex9M:&amp;tbnh=127&amp;tbnw=85&amp;prev=/images?q%3Dyou%2Bcan%2Bwin%2Bby%2Bshiv%2Bkhera%26hl%3Den%26um%3D1" TargetMode="External"/><Relationship Id="rId2" Type="http://schemas.openxmlformats.org/officeDocument/2006/relationships/slideLayout" Target="../slideLayouts/slideLayout169.xml"/><Relationship Id="rId1" Type="http://schemas.openxmlformats.org/officeDocument/2006/relationships/themeOverride" Target="../theme/themeOverride33.xml"/><Relationship Id="rId6" Type="http://schemas.openxmlformats.org/officeDocument/2006/relationships/hyperlink" Target="http://images.google.co.in/imgres?imgurl=http://blog.releasemyad.com/wp-content/uploads/2009/03/times-of-india-2.jpg&amp;imgrefurl=http://blog.releasemyad.com/2009/03/special-property-offers-for-times-of-india-delhi-go-online/&amp;usg=__ZdyY1FrQd7uA74Py4HFFPQWmaTs=&amp;h=621&amp;w=784&amp;sz=261&amp;hl=en&amp;start=1&amp;tbnid=9yUV91ZwchLHsM:&amp;tbnh=113&amp;tbnw=143&amp;prev=/images?q%3Dtimes%2Bof%2Bindia%26gbv%3D2%26hl%3Den" TargetMode="External"/><Relationship Id="rId11" Type="http://schemas.openxmlformats.org/officeDocument/2006/relationships/image" Target="../media/image58.jpeg"/><Relationship Id="rId5" Type="http://schemas.openxmlformats.org/officeDocument/2006/relationships/image" Target="../media/image55.jpeg"/><Relationship Id="rId10" Type="http://schemas.openxmlformats.org/officeDocument/2006/relationships/hyperlink" Target="http://images.google.co.in/imgres?imgurl=http://earth911.com/wp-content/uploads/2008/10/cds-and-dvds-300x300.jpg&amp;imgrefurl=http://earth911.com/electronics/cds-and-dvds/&amp;usg=__-529Y9bZaHYCMPBtuRwEwk49zgk=&amp;h=300&amp;w=300&amp;sz=17&amp;hl=en&amp;start=10&amp;um=1&amp;tbnid=4CEWTBMaLbLJxM:&amp;tbnh=116&amp;tbnw=116&amp;prev=/images?q%3Dcd's%26hl%3Den%26um%3D1" TargetMode="External"/><Relationship Id="rId4" Type="http://schemas.openxmlformats.org/officeDocument/2006/relationships/hyperlink" Target="http://images.google.co.in/imgres?imgurl=http://talkingtails.files.wordpress.com/2008/01/logo-ndtv-southasian.jpg&amp;imgrefurl=http://talkingtails.wordpress.com/2008/01/25/desi-news-channels/&amp;usg=__ZpbVeH2Evn1goddLmfEc5MSaSKY=&amp;h=480&amp;w=603&amp;sz=25&amp;hl=en&amp;start=9&amp;tbnid=dK3wUbWt4N_QjM:&amp;tbnh=107&amp;tbnw=135&amp;prev=/images?q%3Dndtv%26gbv%3D2%26hl%3Den" TargetMode="External"/><Relationship Id="rId9" Type="http://schemas.openxmlformats.org/officeDocument/2006/relationships/image" Target="../media/image57.jpeg"/><Relationship Id="rId14" Type="http://schemas.openxmlformats.org/officeDocument/2006/relationships/image" Target="../media/image60.jpeg"/></Relationships>
</file>

<file path=ppt/slides/_rels/slide3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jpeg"/><Relationship Id="rId7" Type="http://schemas.openxmlformats.org/officeDocument/2006/relationships/image" Target="../media/image62.jpeg"/><Relationship Id="rId12" Type="http://schemas.openxmlformats.org/officeDocument/2006/relationships/image" Target="../media/image67.jpeg"/><Relationship Id="rId2" Type="http://schemas.openxmlformats.org/officeDocument/2006/relationships/slideLayout" Target="../slideLayouts/slideLayout180.xml"/><Relationship Id="rId1" Type="http://schemas.openxmlformats.org/officeDocument/2006/relationships/themeOverride" Target="../theme/themeOverride34.xml"/><Relationship Id="rId6" Type="http://schemas.openxmlformats.org/officeDocument/2006/relationships/hyperlink" Target="http://images.google.co.in/imgres?imgurl=http://www.healthspablog.org/wp-content/uploads/2008/05/yoga_2.jpg&amp;imgrefurl=http://www.healthspablog.org/2008/05/02/yoga-good-for-health-exercise/&amp;usg=__y3FSPxh4EAQbJ23XlU-R3m8EBxo=&amp;h=370&amp;w=600&amp;sz=15&amp;hl=en&amp;start=10&amp;tbnid=g6VGJ2nhRxrqeM:&amp;tbnh=83&amp;tbnw=135&amp;prev=/images?q%3DYOGA%26gbv%3D2%26hl%3Den" TargetMode="External"/><Relationship Id="rId11" Type="http://schemas.openxmlformats.org/officeDocument/2006/relationships/image" Target="../media/image66.jpeg"/><Relationship Id="rId5" Type="http://schemas.openxmlformats.org/officeDocument/2006/relationships/image" Target="../media/image61.jpeg"/><Relationship Id="rId10" Type="http://schemas.openxmlformats.org/officeDocument/2006/relationships/image" Target="../media/image65.jpeg"/><Relationship Id="rId4" Type="http://schemas.openxmlformats.org/officeDocument/2006/relationships/hyperlink" Target="http://images.google.co.in/imgres?imgurl=http://www.punny.org/wp-content/images/200612/20061213mcdonalds.gif&amp;imgrefurl=http://www.punny.org/2006/12/&amp;usg=__V1wSNfd-e5IYsp4N0u6FGMp22OA=&amp;h=352&amp;w=460&amp;sz=12&amp;hl=en&amp;start=1&amp;tbnid=D--miOr5mUDb3M:&amp;tbnh=98&amp;tbnw=128&amp;prev=/images?q%3DMcdonald%26gbv%3D2%26hl%3Den%26sa%3DX" TargetMode="External"/><Relationship Id="rId9" Type="http://schemas.openxmlformats.org/officeDocument/2006/relationships/image" Target="../media/image64.jpeg"/></Relationships>
</file>

<file path=ppt/slides/_rels/slide39.xml.rels><?xml version="1.0" encoding="UTF-8" standalone="yes"?>
<Relationships xmlns="http://schemas.openxmlformats.org/package/2006/relationships"><Relationship Id="rId8" Type="http://schemas.openxmlformats.org/officeDocument/2006/relationships/hyperlink" Target="http://images.google.co.in/imgres?imgurl=http://helenafrithpowell.com/wp-content/uploads/2009/03/tiger_woods_swing.jpg&amp;imgrefurl=http://helenafrithpowell.com/category/children/&amp;usg=__t0kdxqneLzT34nxvCIE3pI7gag4=&amp;h=301&amp;w=299&amp;sz=24&amp;hl=en&amp;start=2&amp;tbnid=Q_FC5DuANQwOmM:&amp;tbnh=116&amp;tbnw=115&amp;prev=/images?q%3Dtiger%2Bwoods%26gbv%3D2%26hl%3Den" TargetMode="External"/><Relationship Id="rId3" Type="http://schemas.openxmlformats.org/officeDocument/2006/relationships/image" Target="../media/image6.jpeg"/><Relationship Id="rId7" Type="http://schemas.openxmlformats.org/officeDocument/2006/relationships/image" Target="../media/image69.jpeg"/><Relationship Id="rId2" Type="http://schemas.openxmlformats.org/officeDocument/2006/relationships/slideLayout" Target="../slideLayouts/slideLayout180.xml"/><Relationship Id="rId1" Type="http://schemas.openxmlformats.org/officeDocument/2006/relationships/themeOverride" Target="../theme/themeOverride35.xml"/><Relationship Id="rId6" Type="http://schemas.openxmlformats.org/officeDocument/2006/relationships/hyperlink" Target="http://images.google.co.in/imgres?imgurl=http://www.topnews.in/light/files/Shah-Rukh-Khan.jpg&amp;imgrefurl=http://www.topnews.in/light/people/shah-rukh-khan&amp;usg=__FsrlQq4CIgvPc8vIupNp2icQibc=&amp;h=500&amp;w=499&amp;sz=37&amp;hl=en&amp;start=3&amp;tbnid=E6zxnuBhn4uc2M:&amp;tbnh=130&amp;tbnw=130&amp;prev=/images?q%3DShah%2Brukh%2Bkhan%26gbv%3D2%26hl%3Den" TargetMode="External"/><Relationship Id="rId5" Type="http://schemas.openxmlformats.org/officeDocument/2006/relationships/image" Target="../media/image68.jpeg"/><Relationship Id="rId4" Type="http://schemas.openxmlformats.org/officeDocument/2006/relationships/hyperlink" Target="http://images.google.co.in/imgres?imgurl=http://www.topnews.in/sports/files/Sachin-Tendulkar1.jpg&amp;imgrefurl=http://www.topnews.in/sports/sachin-tendulkar%E2%80%99s-38th-test-century-takes-india-past-400-2135&amp;usg=__pJC-ebEqZr0ydiRgzR8Gn36UjK0=&amp;h=432&amp;w=401&amp;sz=21&amp;hl=en&amp;start=3&amp;tbnid=5XmWXPptcVz5FM:&amp;tbnh=126&amp;tbnw=117&amp;prev=/images?q%3DSachin%2BTendulkar%26gbv%3D2%26hl%3Den" TargetMode="External"/><Relationship Id="rId9" Type="http://schemas.openxmlformats.org/officeDocument/2006/relationships/image" Target="../media/image70.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8.xml"/><Relationship Id="rId1" Type="http://schemas.openxmlformats.org/officeDocument/2006/relationships/themeOverride" Target="../theme/themeOverride3.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jpeg"/><Relationship Id="rId7" Type="http://schemas.openxmlformats.org/officeDocument/2006/relationships/image" Target="../media/image73.jpeg"/><Relationship Id="rId2" Type="http://schemas.openxmlformats.org/officeDocument/2006/relationships/slideLayout" Target="../slideLayouts/slideLayout180.xml"/><Relationship Id="rId1" Type="http://schemas.openxmlformats.org/officeDocument/2006/relationships/themeOverride" Target="../theme/themeOverride36.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hyperlink" Target="http://images.google.co.in/imgres?imgurl=http://www.euttaranchal.com/photogallery/d/409-2/haridwar-2.jpg&amp;imgrefurl=http://onepercent.sulekha.com/blog/post/2008/09/notes-from-my-journal-chardham-tour-day-one/comments.htm&amp;usg=__zq5Mq-8UJi2i9QsB8_Vt5YG13SQ=&amp;h=375&amp;w=520&amp;sz=55&amp;hl=en&amp;start=4&amp;um=1&amp;tbnid=3xFeRV8zotN9tM:&amp;tbnh=94&amp;tbnw=131&amp;prev=/images?q%3Dharidwar%26hl%3Den%26sa%3DN%26um%3D1" TargetMode="External"/><Relationship Id="rId9" Type="http://schemas.openxmlformats.org/officeDocument/2006/relationships/image" Target="../media/image75.png"/></Relationships>
</file>

<file path=ppt/slides/_rels/slide41.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6.jpeg"/><Relationship Id="rId7" Type="http://schemas.openxmlformats.org/officeDocument/2006/relationships/image" Target="../media/image77.jpeg"/><Relationship Id="rId12" Type="http://schemas.openxmlformats.org/officeDocument/2006/relationships/image" Target="../media/image82.jpeg"/><Relationship Id="rId2" Type="http://schemas.openxmlformats.org/officeDocument/2006/relationships/slideLayout" Target="../slideLayouts/slideLayout191.xml"/><Relationship Id="rId1" Type="http://schemas.openxmlformats.org/officeDocument/2006/relationships/themeOverride" Target="../theme/themeOverride37.xml"/><Relationship Id="rId6" Type="http://schemas.openxmlformats.org/officeDocument/2006/relationships/hyperlink" Target="http://images.google.co.in/imgres?imgurl=http://faq4desi.com/india/wp-content/uploads/2009/02/filmfareawards2009.jpg&amp;imgrefurl=http://faq4desi.com/india/getting-ready-for-54th-filmfare-awards-2009/&amp;usg=___d1rKg7OgxFJkbn7rbEXznBrWiY=&amp;h=284&amp;w=305&amp;sz=24&amp;hl=en&amp;start=1&amp;tbnid=YuNx5aqDvwYHgM:&amp;tbnh=108&amp;tbnw=116&amp;prev=/images?q%3DFILMFARE%2Bawards%26gbv%3D2%26hl%3Den" TargetMode="External"/><Relationship Id="rId11" Type="http://schemas.openxmlformats.org/officeDocument/2006/relationships/image" Target="../media/image81.png"/><Relationship Id="rId5" Type="http://schemas.openxmlformats.org/officeDocument/2006/relationships/image" Target="../media/image76.jpeg"/><Relationship Id="rId10" Type="http://schemas.openxmlformats.org/officeDocument/2006/relationships/image" Target="../media/image80.jpeg"/><Relationship Id="rId4" Type="http://schemas.openxmlformats.org/officeDocument/2006/relationships/hyperlink" Target="http://images.google.co.in/imgres?imgurl=http://famespy.files.wordpress.com/2009/06/mj-concert.jpg&amp;imgrefurl=http://famespy.com/2009/06/26/michael-jackson-autopsy-results-cause-of-death-deferred/mj-concert/&amp;usg=__Rk9tYd16B41O53v7WsCLMipbZoM=&amp;h=365&amp;w=306&amp;sz=43&amp;hl=en&amp;start=3&amp;tbnid=MVtFlJcyQGWimM:&amp;tbnh=121&amp;tbnw=101&amp;prev=/images?q%3DMJ%2BConcert%26gbv%3D2%26hl%3Den" TargetMode="External"/><Relationship Id="rId9" Type="http://schemas.openxmlformats.org/officeDocument/2006/relationships/image" Target="../media/image79.jpeg"/></Relationships>
</file>

<file path=ppt/slides/_rels/slide42.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6.jpeg"/><Relationship Id="rId7" Type="http://schemas.openxmlformats.org/officeDocument/2006/relationships/image" Target="../media/image85.jpeg"/><Relationship Id="rId2" Type="http://schemas.openxmlformats.org/officeDocument/2006/relationships/slideLayout" Target="../slideLayouts/slideLayout191.xml"/><Relationship Id="rId1" Type="http://schemas.openxmlformats.org/officeDocument/2006/relationships/themeOverride" Target="../theme/themeOverride38.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hyperlink" Target="http://images.google.co.in/imgres?imgurl=http://wadias.in/site/arzan/blog/wp-content/images/451px-Bombay-Stock-Exchange.jpg&amp;imgrefurl=http://wadias.in/site/arzan/blog/bombay-stock-exchange-mumbais-gift-6/&amp;usg=__ri27kOMF_Xkdg2iwjZ9El_szcxQ=&amp;h=599&amp;w=451&amp;sz=105&amp;hl=en&amp;start=1&amp;um=1&amp;tbnid=5jKOPpuD_NAOXM:&amp;tbnh=135&amp;tbnw=102&amp;prev=/images?q%3Dstock%2Bexchange%26hl%3Den%26sa%3DN%26um%3D1"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6.jpeg"/><Relationship Id="rId7" Type="http://schemas.openxmlformats.org/officeDocument/2006/relationships/image" Target="../media/image89.jpeg"/><Relationship Id="rId2" Type="http://schemas.openxmlformats.org/officeDocument/2006/relationships/slideLayout" Target="../slideLayouts/slideLayout191.xml"/><Relationship Id="rId1" Type="http://schemas.openxmlformats.org/officeDocument/2006/relationships/themeOverride" Target="../theme/themeOverride39.xml"/><Relationship Id="rId6" Type="http://schemas.openxmlformats.org/officeDocument/2006/relationships/image" Target="../media/image88.jpeg"/><Relationship Id="rId5" Type="http://schemas.openxmlformats.org/officeDocument/2006/relationships/image" Target="../media/image87.jpeg"/><Relationship Id="rId10" Type="http://schemas.openxmlformats.org/officeDocument/2006/relationships/image" Target="../media/image92.jpeg"/><Relationship Id="rId4" Type="http://schemas.openxmlformats.org/officeDocument/2006/relationships/hyperlink" Target="http://images.google.co.in/imgres?imgurl=http://www.mediabistro.com/agencyspy/original/Nike-800.jpg&amp;imgrefurl=http://www.mediabistro.com/agencyspy/we_hear/&amp;usg=__AcuOQ1eTB14eH9otoGjxr7kSQBs=&amp;h=600&amp;w=800&amp;sz=13&amp;hl=en&amp;start=1&amp;um=1&amp;tbnid=w8YzHR3ieGiUUM:&amp;tbnh=107&amp;tbnw=143&amp;prev=/images?q%3Dnike%26hl%3Den%26sa%3DN%26um%3D1" TargetMode="External"/><Relationship Id="rId9" Type="http://schemas.openxmlformats.org/officeDocument/2006/relationships/image" Target="../media/image91.jpeg"/></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147.xml"/><Relationship Id="rId1" Type="http://schemas.openxmlformats.org/officeDocument/2006/relationships/themeOverride" Target="../theme/themeOverride40.xml"/></Relationships>
</file>

<file path=ppt/slides/_rels/slide4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38.xml"/><Relationship Id="rId1" Type="http://schemas.openxmlformats.org/officeDocument/2006/relationships/themeOverride" Target="../theme/themeOverride41.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42.xml"/></Relationships>
</file>

<file path=ppt/slides/_rels/slide4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43.xml"/></Relationships>
</file>

<file path=ppt/slides/_rels/slide4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95.png"/><Relationship Id="rId2" Type="http://schemas.openxmlformats.org/officeDocument/2006/relationships/slideLayout" Target="../slideLayouts/slideLayout24.xml"/><Relationship Id="rId1" Type="http://schemas.openxmlformats.org/officeDocument/2006/relationships/themeOverride" Target="../theme/themeOverride44.xml"/><Relationship Id="rId6" Type="http://schemas.openxmlformats.org/officeDocument/2006/relationships/hyperlink" Target="https://www.kalnirnay.com/shop/kalnirnay-marathi-office-panchang-periodical-2019-bulk-order/" TargetMode="External"/><Relationship Id="rId5" Type="http://schemas.openxmlformats.org/officeDocument/2006/relationships/image" Target="../media/image94.jpeg"/><Relationship Id="rId4" Type="http://schemas.openxmlformats.org/officeDocument/2006/relationships/hyperlink" Target="http://www.printweek.in/News/jayantrao-salgaonkar-founder-kalnirnay-passes-away-14032"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96.png"/><Relationship Id="rId2" Type="http://schemas.openxmlformats.org/officeDocument/2006/relationships/slideLayout" Target="../slideLayouts/slideLayout24.xml"/><Relationship Id="rId1" Type="http://schemas.openxmlformats.org/officeDocument/2006/relationships/themeOverride" Target="../theme/themeOverride45.xml"/><Relationship Id="rId6" Type="http://schemas.openxmlformats.org/officeDocument/2006/relationships/hyperlink" Target="https://www.indiamart.com/proddetail/kalnirnay-english-regular-edition-calmanac-2017-15159786455.html" TargetMode="External"/><Relationship Id="rId5" Type="http://schemas.openxmlformats.org/officeDocument/2006/relationships/image" Target="../media/image95.png"/><Relationship Id="rId4" Type="http://schemas.openxmlformats.org/officeDocument/2006/relationships/hyperlink" Target="https://www.kalnirnay.com/shop/kalnirnay-marathi-office-panchang-periodical-2019-bulk-orde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78.xml"/><Relationship Id="rId1" Type="http://schemas.openxmlformats.org/officeDocument/2006/relationships/themeOverride" Target="../theme/themeOverride4.xml"/><Relationship Id="rId5" Type="http://schemas.openxmlformats.org/officeDocument/2006/relationships/image" Target="../media/image7.jpe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46.xml"/><Relationship Id="rId5" Type="http://schemas.openxmlformats.org/officeDocument/2006/relationships/image" Target="../media/image97.jpeg"/><Relationship Id="rId4" Type="http://schemas.openxmlformats.org/officeDocument/2006/relationships/hyperlink" Target="http://projekt-in.website/kalnirnay-2001-85/"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99.jpeg"/><Relationship Id="rId2" Type="http://schemas.openxmlformats.org/officeDocument/2006/relationships/slideLayout" Target="../slideLayouts/slideLayout24.xml"/><Relationship Id="rId1" Type="http://schemas.openxmlformats.org/officeDocument/2006/relationships/themeOverride" Target="../theme/themeOverride47.xml"/><Relationship Id="rId6" Type="http://schemas.openxmlformats.org/officeDocument/2006/relationships/hyperlink" Target="https://www.slideshare.net/maramz/marketing-rami-show" TargetMode="External"/><Relationship Id="rId5" Type="http://schemas.openxmlformats.org/officeDocument/2006/relationships/image" Target="../media/image98.jpeg"/><Relationship Id="rId4" Type="http://schemas.openxmlformats.org/officeDocument/2006/relationships/hyperlink" Target="https://www.youtube.com/watch?v=rOjHhS5MtvA"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48.xml"/><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49.xml"/><Relationship Id="rId5" Type="http://schemas.openxmlformats.org/officeDocument/2006/relationships/image" Target="../media/image101.jpeg"/><Relationship Id="rId4" Type="http://schemas.openxmlformats.org/officeDocument/2006/relationships/hyperlink" Target="https://www.marketwatch.com/story/nikkeis-surge-leads-asian-market-gains-2018-09-18"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50.xml"/><Relationship Id="rId5" Type="http://schemas.openxmlformats.org/officeDocument/2006/relationships/image" Target="../media/image103.png"/><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98.xml"/><Relationship Id="rId1" Type="http://schemas.openxmlformats.org/officeDocument/2006/relationships/themeOverride" Target="../theme/themeOverride51.xml"/></Relationships>
</file>

<file path=ppt/slides/_rels/slide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52.xml"/><Relationship Id="rId4" Type="http://schemas.openxmlformats.org/officeDocument/2006/relationships/image" Target="../media/image104.jpeg"/></Relationships>
</file>

<file path=ppt/slides/_rels/slide5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slideLayout" Target="../slideLayouts/slideLayout24.xml"/><Relationship Id="rId1" Type="http://schemas.openxmlformats.org/officeDocument/2006/relationships/themeOverride" Target="../theme/themeOverride5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54.xml"/><Relationship Id="rId4" Type="http://schemas.openxmlformats.org/officeDocument/2006/relationships/image" Target="../media/image105.jpeg"/></Relationships>
</file>

<file path=ppt/slides/_rels/slide5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55.xml"/><Relationship Id="rId4" Type="http://schemas.openxmlformats.org/officeDocument/2006/relationships/image" Target="../media/image106.png"/></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56.xml"/><Relationship Id="rId4" Type="http://schemas.openxmlformats.org/officeDocument/2006/relationships/image" Target="../media/image107.jpeg"/></Relationships>
</file>

<file path=ppt/slides/_rels/slide6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jpeg"/><Relationship Id="rId7" Type="http://schemas.openxmlformats.org/officeDocument/2006/relationships/diagramColors" Target="../diagrams/colors2.xml"/><Relationship Id="rId2" Type="http://schemas.openxmlformats.org/officeDocument/2006/relationships/slideLayout" Target="../slideLayouts/slideLayout24.xml"/><Relationship Id="rId1" Type="http://schemas.openxmlformats.org/officeDocument/2006/relationships/themeOverride" Target="../theme/themeOverride5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08.jpeg"/></Relationships>
</file>

<file path=ppt/slides/_rels/slide6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10.png"/><Relationship Id="rId2" Type="http://schemas.openxmlformats.org/officeDocument/2006/relationships/slideLayout" Target="../slideLayouts/slideLayout24.xml"/><Relationship Id="rId1" Type="http://schemas.openxmlformats.org/officeDocument/2006/relationships/themeOverride" Target="../theme/themeOverride58.xml"/><Relationship Id="rId6" Type="http://schemas.openxmlformats.org/officeDocument/2006/relationships/hyperlink" Target="http://www.data-strategy.com/partners/lenovo-logo-vector/" TargetMode="External"/><Relationship Id="rId5" Type="http://schemas.openxmlformats.org/officeDocument/2006/relationships/image" Target="../media/image109.jpeg"/><Relationship Id="rId4" Type="http://schemas.openxmlformats.org/officeDocument/2006/relationships/hyperlink" Target="https://homeshopping.pk/products/Haier-Inverter-15TON-White-HSU18SGF-Price-in-Pakistan.html"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59.xml"/><Relationship Id="rId6" Type="http://schemas.openxmlformats.org/officeDocument/2006/relationships/image" Target="../media/image112.jpeg"/><Relationship Id="rId5" Type="http://schemas.openxmlformats.org/officeDocument/2006/relationships/hyperlink" Target="http://images.google.co.in/imgres?imgurl=http://img508.imageshack.us/img508/5030/ambassador1va3.jpg&amp;imgrefurl=http://www.cgtantra.com/forums/showthread.php?p=89894&amp;usg=__gdZyPr6zjbxuHceHZOHUOFOHW-Y=&amp;h=480&amp;w=640&amp;sz=55&amp;hl=en&amp;start=2&amp;tbnid=XXM2QHWdLGgzxM:&amp;tbnh=103&amp;tbnw=137&amp;prev=/images?q=ambassador+car&amp;gbv=2&amp;hl=en" TargetMode="External"/><Relationship Id="rId4" Type="http://schemas.openxmlformats.org/officeDocument/2006/relationships/image" Target="../media/image111.jpeg"/></Relationships>
</file>

<file path=ppt/slides/_rels/slide6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60.xml"/><Relationship Id="rId4" Type="http://schemas.openxmlformats.org/officeDocument/2006/relationships/image" Target="../media/image113.png"/></Relationships>
</file>

<file path=ppt/slides/_rels/slide6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61.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png"/></Relationships>
</file>

<file path=ppt/slides/_rels/slide6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62.xml"/><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4.xml"/><Relationship Id="rId1" Type="http://schemas.openxmlformats.org/officeDocument/2006/relationships/themeOverride" Target="../theme/themeOverride63.xml"/><Relationship Id="rId5" Type="http://schemas.openxmlformats.org/officeDocument/2006/relationships/image" Target="../media/image118.png"/><Relationship Id="rId4" Type="http://schemas.openxmlformats.org/officeDocument/2006/relationships/image" Target="../media/image6.jpeg"/></Relationships>
</file>

<file path=ppt/slides/_rels/slide6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64.xml"/><Relationship Id="rId6" Type="http://schemas.openxmlformats.org/officeDocument/2006/relationships/image" Target="../media/image120.png"/><Relationship Id="rId5" Type="http://schemas.openxmlformats.org/officeDocument/2006/relationships/image" Target="../media/image119.jpeg"/><Relationship Id="rId4" Type="http://schemas.openxmlformats.org/officeDocument/2006/relationships/hyperlink" Target="https://iedunote.com/societal-marketing-concept"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65.xml"/><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66.xml"/><Relationship Id="rId4" Type="http://schemas.openxmlformats.org/officeDocument/2006/relationships/image" Target="../media/image122.png"/></Relationships>
</file>

<file path=ppt/slides/_rels/slide7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67.xml"/><Relationship Id="rId4" Type="http://schemas.openxmlformats.org/officeDocument/2006/relationships/image" Target="../media/image123.png"/></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98.xml"/><Relationship Id="rId1" Type="http://schemas.openxmlformats.org/officeDocument/2006/relationships/themeOverride" Target="../theme/themeOverride68.xml"/></Relationships>
</file>

<file path=ppt/slides/_rels/slide7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69.xml"/><Relationship Id="rId5" Type="http://schemas.openxmlformats.org/officeDocument/2006/relationships/image" Target="../media/image124.jpeg"/><Relationship Id="rId4" Type="http://schemas.openxmlformats.org/officeDocument/2006/relationships/hyperlink" Target="https://www.slideshare.net/CanonBusinessAU/canon-customer-engagement-slideshare"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70.xml"/><Relationship Id="rId5" Type="http://schemas.openxmlformats.org/officeDocument/2006/relationships/image" Target="../media/image125.jpeg"/><Relationship Id="rId4" Type="http://schemas.openxmlformats.org/officeDocument/2006/relationships/hyperlink" Target="http://www.sitepronews.com/2018/08/16/enhance-your-digital-presence-with-crm/"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71.xml"/><Relationship Id="rId5" Type="http://schemas.openxmlformats.org/officeDocument/2006/relationships/image" Target="../media/image127.jpeg"/><Relationship Id="rId4" Type="http://schemas.openxmlformats.org/officeDocument/2006/relationships/image" Target="../media/image126.jpg"/></Relationships>
</file>

<file path=ppt/slides/_rels/slide7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72.xml"/><Relationship Id="rId4" Type="http://schemas.openxmlformats.org/officeDocument/2006/relationships/image" Target="../media/image128.jpeg"/></Relationships>
</file>

<file path=ppt/slides/_rels/slide7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73.xml"/><Relationship Id="rId5" Type="http://schemas.openxmlformats.org/officeDocument/2006/relationships/image" Target="../media/image130.jpeg"/><Relationship Id="rId4" Type="http://schemas.openxmlformats.org/officeDocument/2006/relationships/image" Target="../media/image129.jpeg"/></Relationships>
</file>

<file path=ppt/slides/_rels/slide7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74.xml"/><Relationship Id="rId6" Type="http://schemas.openxmlformats.org/officeDocument/2006/relationships/image" Target="../media/image132.png"/><Relationship Id="rId5" Type="http://schemas.openxmlformats.org/officeDocument/2006/relationships/image" Target="../media/image131.jpeg"/><Relationship Id="rId4" Type="http://schemas.openxmlformats.org/officeDocument/2006/relationships/hyperlink" Target="https://www.chuppspianos.com/pianos/steinway/steinway-model-d/steinway-model-d-grand-piano-for-sale-275187/"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75.xml"/><Relationship Id="rId5" Type="http://schemas.openxmlformats.org/officeDocument/2006/relationships/image" Target="../media/image133.jpeg"/><Relationship Id="rId4" Type="http://schemas.openxmlformats.org/officeDocument/2006/relationships/hyperlink" Target="https://www.marketing-interactive.com/customer-satisfaction-important-revenue-growth-salesforc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4.xml"/></Relationships>
</file>

<file path=ppt/slides/_rels/slide80.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notesSlide" Target="../notesSlides/notesSlide3.xml"/><Relationship Id="rId7" Type="http://schemas.openxmlformats.org/officeDocument/2006/relationships/diagramQuickStyle" Target="../diagrams/quickStyle3.xml"/><Relationship Id="rId2" Type="http://schemas.openxmlformats.org/officeDocument/2006/relationships/slideLayout" Target="../slideLayouts/slideLayout35.xml"/><Relationship Id="rId1" Type="http://schemas.openxmlformats.org/officeDocument/2006/relationships/themeOverride" Target="../theme/themeOverride76.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34.png"/><Relationship Id="rId4" Type="http://schemas.openxmlformats.org/officeDocument/2006/relationships/image" Target="../media/image6.jpeg"/><Relationship Id="rId9" Type="http://schemas.microsoft.com/office/2007/relationships/diagramDrawing" Target="../diagrams/drawing3.xml"/></Relationships>
</file>

<file path=ppt/slides/_rels/slide8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77.xml"/><Relationship Id="rId4" Type="http://schemas.openxmlformats.org/officeDocument/2006/relationships/image" Target="../media/image135.png"/></Relationships>
</file>

<file path=ppt/slides/_rels/slide8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78.xml"/><Relationship Id="rId5" Type="http://schemas.openxmlformats.org/officeDocument/2006/relationships/image" Target="../media/image136.jpeg"/><Relationship Id="rId4" Type="http://schemas.openxmlformats.org/officeDocument/2006/relationships/hyperlink" Target="https://www.driveprofit.com/blog/why-is-customer-loyalty-so-important-to-your-business/"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79.xml"/><Relationship Id="rId4" Type="http://schemas.openxmlformats.org/officeDocument/2006/relationships/image" Target="../media/image137.png"/></Relationships>
</file>

<file path=ppt/slides/_rels/slide8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80.xml"/><Relationship Id="rId5" Type="http://schemas.openxmlformats.org/officeDocument/2006/relationships/image" Target="../media/image127.jpeg"/><Relationship Id="rId4" Type="http://schemas.openxmlformats.org/officeDocument/2006/relationships/image" Target="../media/image138.jpg"/></Relationships>
</file>

<file path=ppt/slides/_rels/slide8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81.xml"/><Relationship Id="rId4" Type="http://schemas.openxmlformats.org/officeDocument/2006/relationships/image" Target="../media/image139.jpeg"/></Relationships>
</file>

<file path=ppt/slides/_rels/slide8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82.xml"/><Relationship Id="rId5" Type="http://schemas.openxmlformats.org/officeDocument/2006/relationships/image" Target="../media/image140.jpeg"/><Relationship Id="rId4" Type="http://schemas.openxmlformats.org/officeDocument/2006/relationships/hyperlink" Target="https://www.google.com/url?sa=i&amp;source=images&amp;cd=&amp;ved=2ahUKEwiI0a-PtPXfAhUEdysKHVlKBmAQjRx6BAgBEAU&amp;url=https://www.customerbliss.com/5-ways-to-improve-b2b-customer-engagement-through-omnichannel-tactics/&amp;psig=AOvVaw2G1NkHM4nY26yAM6t95BKN&amp;ust=1547834749432987"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83.xml"/><Relationship Id="rId4" Type="http://schemas.openxmlformats.org/officeDocument/2006/relationships/image" Target="../media/image141.png"/></Relationships>
</file>

<file path=ppt/slides/_rels/slide8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84.xml"/><Relationship Id="rId6" Type="http://schemas.openxmlformats.org/officeDocument/2006/relationships/image" Target="../media/image143.jpeg"/><Relationship Id="rId5" Type="http://schemas.openxmlformats.org/officeDocument/2006/relationships/image" Target="../media/image142.png"/><Relationship Id="rId4" Type="http://schemas.openxmlformats.org/officeDocument/2006/relationships/hyperlink" Target="https://en.wikipedia.org/wiki/Starbucks"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85.xml"/><Relationship Id="rId4" Type="http://schemas.openxmlformats.org/officeDocument/2006/relationships/image" Target="../media/image144.jpe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5.xml"/></Relationships>
</file>

<file path=ppt/slides/_rels/slide9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86.xml"/><Relationship Id="rId4" Type="http://schemas.openxmlformats.org/officeDocument/2006/relationships/image" Target="../media/image20.png"/></Relationships>
</file>

<file path=ppt/slides/_rels/slide9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87.xml"/><Relationship Id="rId5" Type="http://schemas.openxmlformats.org/officeDocument/2006/relationships/image" Target="../media/image145.jpeg"/><Relationship Id="rId4" Type="http://schemas.openxmlformats.org/officeDocument/2006/relationships/hyperlink" Target="http://allegraevanston.com/2017/06/29/customer-retention/"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88.xml"/><Relationship Id="rId4" Type="http://schemas.openxmlformats.org/officeDocument/2006/relationships/image" Target="../media/image146.png"/></Relationships>
</file>

<file path=ppt/slides/_rels/slide9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89.xml"/><Relationship Id="rId5" Type="http://schemas.openxmlformats.org/officeDocument/2006/relationships/image" Target="../media/image147.jpeg"/><Relationship Id="rId4" Type="http://schemas.openxmlformats.org/officeDocument/2006/relationships/hyperlink" Target="https://www.greengeeks.com/blog/2015/12/15/5-power-tips-for-growing-your-customer-base/"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4.xml"/><Relationship Id="rId1" Type="http://schemas.openxmlformats.org/officeDocument/2006/relationships/themeOverride" Target="../theme/themeOverride90.xml"/><Relationship Id="rId5" Type="http://schemas.openxmlformats.org/officeDocument/2006/relationships/image" Target="../media/image148.jpeg"/><Relationship Id="rId4" Type="http://schemas.openxmlformats.org/officeDocument/2006/relationships/hyperlink" Target="http://www.businessessentials.co.za/2017/08/02/brand-equity-customer-equity/" TargetMode="Externa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4.xml"/><Relationship Id="rId1" Type="http://schemas.openxmlformats.org/officeDocument/2006/relationships/themeOverride" Target="../theme/themeOverride91.xml"/><Relationship Id="rId5" Type="http://schemas.openxmlformats.org/officeDocument/2006/relationships/image" Target="../media/image149.png"/><Relationship Id="rId4" Type="http://schemas.openxmlformats.org/officeDocument/2006/relationships/image" Target="../media/image6.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4.xml"/><Relationship Id="rId1" Type="http://schemas.openxmlformats.org/officeDocument/2006/relationships/themeOverride" Target="../theme/themeOverride92.xml"/><Relationship Id="rId5" Type="http://schemas.openxmlformats.org/officeDocument/2006/relationships/image" Target="../media/image149.png"/><Relationship Id="rId4" Type="http://schemas.openxmlformats.org/officeDocument/2006/relationships/image" Target="../media/image6.jpe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4.xml"/><Relationship Id="rId1" Type="http://schemas.openxmlformats.org/officeDocument/2006/relationships/themeOverride" Target="../theme/themeOverride93.xml"/><Relationship Id="rId5" Type="http://schemas.openxmlformats.org/officeDocument/2006/relationships/image" Target="../media/image149.png"/><Relationship Id="rId4" Type="http://schemas.openxmlformats.org/officeDocument/2006/relationships/image" Target="../media/image6.jpe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4.xml"/><Relationship Id="rId1" Type="http://schemas.openxmlformats.org/officeDocument/2006/relationships/themeOverride" Target="../theme/themeOverride94.xml"/><Relationship Id="rId5" Type="http://schemas.openxmlformats.org/officeDocument/2006/relationships/image" Target="../media/image149.png"/><Relationship Id="rId4" Type="http://schemas.openxmlformats.org/officeDocument/2006/relationships/image" Target="../media/image6.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4.xml"/><Relationship Id="rId1" Type="http://schemas.openxmlformats.org/officeDocument/2006/relationships/themeOverride" Target="../theme/themeOverride95.xml"/><Relationship Id="rId5" Type="http://schemas.openxmlformats.org/officeDocument/2006/relationships/image" Target="../media/image149.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pic>
        <p:nvPicPr>
          <p:cNvPr id="4" name="Picture 3" descr="01-COVER-PAGE.jpg"/>
          <p:cNvPicPr>
            <a:picLocks noChangeAspect="1"/>
          </p:cNvPicPr>
          <p:nvPr/>
        </p:nvPicPr>
        <p:blipFill>
          <a:blip r:embed="rId3" cstate="print"/>
          <a:stretch>
            <a:fillRect/>
          </a:stretch>
        </p:blipFill>
        <p:spPr>
          <a:xfrm>
            <a:off x="0" y="0"/>
            <a:ext cx="9144000" cy="6858000"/>
          </a:xfrm>
          <a:prstGeom prst="rect">
            <a:avLst/>
          </a:prstGeom>
        </p:spPr>
      </p:pic>
      <p:sp>
        <p:nvSpPr>
          <p:cNvPr id="3" name="TextBox 2"/>
          <p:cNvSpPr txBox="1"/>
          <p:nvPr/>
        </p:nvSpPr>
        <p:spPr>
          <a:xfrm>
            <a:off x="1142999" y="3037582"/>
            <a:ext cx="7315201" cy="584775"/>
          </a:xfrm>
          <a:prstGeom prst="rect">
            <a:avLst/>
          </a:prstGeom>
          <a:noFill/>
        </p:spPr>
        <p:txBody>
          <a:bodyPr wrap="square" rtlCol="0">
            <a:spAutoFit/>
          </a:bodyPr>
          <a:lstStyle/>
          <a:p>
            <a:pPr lvl="1" algn="ctr"/>
            <a:r>
              <a:rPr lang="en-US" sz="3200" b="1" dirty="0">
                <a:latin typeface="Century" pitchFamily="18" charset="0"/>
              </a:rPr>
              <a:t>MARKETING MANAGEMENT</a:t>
            </a:r>
          </a:p>
        </p:txBody>
      </p:sp>
      <p:sp>
        <p:nvSpPr>
          <p:cNvPr id="5" name="Subtitle 2"/>
          <p:cNvSpPr>
            <a:spLocks noGrp="1"/>
          </p:cNvSpPr>
          <p:nvPr>
            <p:ph type="subTitle" idx="1"/>
          </p:nvPr>
        </p:nvSpPr>
        <p:spPr>
          <a:xfrm>
            <a:off x="1258888" y="4797425"/>
            <a:ext cx="6172200" cy="1371600"/>
          </a:xfrm>
        </p:spPr>
        <p:txBody>
          <a:bodyPr>
            <a:normAutofit/>
          </a:bodyPr>
          <a:lstStyle/>
          <a:p>
            <a:pPr algn="r">
              <a:defRPr/>
            </a:pPr>
            <a:r>
              <a:rPr lang="en-US" sz="2000" i="1" dirty="0" smtClean="0">
                <a:solidFill>
                  <a:schemeClr val="tx1"/>
                </a:solidFill>
                <a:latin typeface="Times New Roman" panose="02020603050405020304" pitchFamily="18" charset="0"/>
                <a:cs typeface="Times New Roman" panose="02020603050405020304" pitchFamily="18" charset="0"/>
              </a:rPr>
              <a:t>Dr. Deepak R. Gupta</a:t>
            </a:r>
          </a:p>
          <a:p>
            <a:pPr algn="r">
              <a:defRPr/>
            </a:pPr>
            <a:r>
              <a:rPr lang="en-US" sz="2000" i="1" dirty="0" smtClean="0">
                <a:latin typeface="Times New Roman" panose="02020603050405020304" pitchFamily="18" charset="0"/>
                <a:cs typeface="Times New Roman" panose="02020603050405020304" pitchFamily="18" charset="0"/>
              </a:rPr>
              <a:t>Asst. Professor</a:t>
            </a:r>
          </a:p>
          <a:p>
            <a:pPr algn="r">
              <a:defRPr/>
            </a:pPr>
            <a:r>
              <a:rPr lang="en-US" sz="2000" i="1" dirty="0" smtClean="0">
                <a:latin typeface="Times New Roman" panose="02020603050405020304" pitchFamily="18" charset="0"/>
                <a:cs typeface="Times New Roman" panose="02020603050405020304" pitchFamily="18" charset="0"/>
              </a:rPr>
              <a:t>NMIMS University</a:t>
            </a:r>
            <a:endParaRPr lang="en-US" sz="2000" i="1" dirty="0">
              <a:latin typeface="Times New Roman" panose="02020603050405020304" pitchFamily="18" charset="0"/>
              <a:cs typeface="Times New Roman" panose="02020603050405020304" pitchFamily="18" charset="0"/>
            </a:endParaRPr>
          </a:p>
        </p:txBody>
      </p:sp>
      <p:pic>
        <p:nvPicPr>
          <p:cNvPr id="6" name="Picture 4"/>
          <p:cNvPicPr>
            <a:picLocks noChangeAspect="1"/>
          </p:cNvPicPr>
          <p:nvPr/>
        </p:nvPicPr>
        <p:blipFill>
          <a:blip r:embed="rId4">
            <a:extLst>
              <a:ext uri="{28A0092B-C50C-407E-A947-70E740481C1C}">
                <a14:useLocalDpi xmlns:a14="http://schemas.microsoft.com/office/drawing/2010/main" val="0"/>
              </a:ext>
            </a:extLst>
          </a:blip>
          <a:srcRect t="6841" r="13202"/>
          <a:stretch>
            <a:fillRect/>
          </a:stretch>
        </p:blipFill>
        <p:spPr bwMode="auto">
          <a:xfrm>
            <a:off x="7537450" y="4797425"/>
            <a:ext cx="1133475" cy="121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400" dirty="0">
                <a:latin typeface="Century" pitchFamily="18" charset="0"/>
              </a:rPr>
              <a:t>CHAPTER 1 : MARKETING : CREATING CUSTOMER VALUE AND ENGAGEMENT</a:t>
            </a:r>
          </a:p>
        </p:txBody>
      </p:sp>
      <p:sp>
        <p:nvSpPr>
          <p:cNvPr id="5" name="Content Placeholder 4"/>
          <p:cNvSpPr>
            <a:spLocks noGrp="1"/>
          </p:cNvSpPr>
          <p:nvPr>
            <p:ph idx="1"/>
          </p:nvPr>
        </p:nvSpPr>
        <p:spPr>
          <a:xfrm>
            <a:off x="457200" y="1493837"/>
            <a:ext cx="8229600" cy="4525963"/>
          </a:xfrm>
        </p:spPr>
        <p:txBody>
          <a:bodyPr>
            <a:noAutofit/>
          </a:bodyPr>
          <a:lstStyle/>
          <a:p>
            <a:pPr hangingPunct="0"/>
            <a:endParaRPr lang="en-US" sz="2000" dirty="0">
              <a:latin typeface="Times New Roman" panose="02020603050405020304" pitchFamily="18" charset="0"/>
              <a:cs typeface="Times New Roman" panose="02020603050405020304" pitchFamily="18" charset="0"/>
            </a:endParaRPr>
          </a:p>
          <a:p>
            <a:pPr marL="0" indent="0" hangingPunct="0">
              <a:buNone/>
            </a:pPr>
            <a:endParaRPr lang="en-US" sz="2000" b="1" dirty="0" smtClean="0">
              <a:latin typeface="Times New Roman" panose="02020603050405020304" pitchFamily="18" charset="0"/>
              <a:cs typeface="Times New Roman" panose="02020603050405020304" pitchFamily="18" charset="0"/>
            </a:endParaRPr>
          </a:p>
          <a:p>
            <a:pPr marL="0" indent="0" hangingPunct="0">
              <a:buNone/>
            </a:pPr>
            <a:endParaRPr lang="en-US" sz="2000" b="1" dirty="0">
              <a:latin typeface="Times New Roman" panose="02020603050405020304" pitchFamily="18" charset="0"/>
              <a:cs typeface="Times New Roman" panose="02020603050405020304" pitchFamily="18" charset="0"/>
            </a:endParaRPr>
          </a:p>
          <a:p>
            <a:pPr marL="0" indent="0" hangingPunct="0">
              <a:buNone/>
            </a:pPr>
            <a:endParaRPr lang="en-US" sz="2000" b="1" dirty="0" smtClean="0">
              <a:latin typeface="Times New Roman" panose="02020603050405020304" pitchFamily="18" charset="0"/>
              <a:cs typeface="Times New Roman" panose="02020603050405020304" pitchFamily="18" charset="0"/>
            </a:endParaRPr>
          </a:p>
          <a:p>
            <a:pPr marL="0" indent="0" hangingPunct="0">
              <a:buNone/>
            </a:pPr>
            <a:endParaRPr lang="en-US" sz="2000" b="1" dirty="0">
              <a:latin typeface="Times New Roman" panose="02020603050405020304" pitchFamily="18" charset="0"/>
              <a:cs typeface="Times New Roman" panose="02020603050405020304" pitchFamily="18" charset="0"/>
            </a:endParaRPr>
          </a:p>
          <a:p>
            <a:pPr marL="0" indent="0" hangingPunct="0">
              <a:buNone/>
            </a:pPr>
            <a:endParaRPr lang="en-US" sz="2000" b="1" dirty="0" smtClean="0">
              <a:latin typeface="Times New Roman" panose="02020603050405020304" pitchFamily="18" charset="0"/>
              <a:cs typeface="Times New Roman" panose="02020603050405020304" pitchFamily="18" charset="0"/>
            </a:endParaRPr>
          </a:p>
          <a:p>
            <a:pPr marL="0" indent="0" hangingPunct="0">
              <a:buNone/>
            </a:pPr>
            <a:endParaRPr lang="en-US" sz="2000" b="1" dirty="0">
              <a:latin typeface="Times New Roman" panose="02020603050405020304" pitchFamily="18" charset="0"/>
              <a:cs typeface="Times New Roman" panose="02020603050405020304" pitchFamily="18" charset="0"/>
            </a:endParaRPr>
          </a:p>
          <a:p>
            <a:pPr marL="0" indent="0" hangingPunct="0">
              <a:buNone/>
            </a:pPr>
            <a:endParaRPr lang="en-US" sz="2000" b="1" dirty="0" smtClean="0">
              <a:latin typeface="Times New Roman" panose="02020603050405020304" pitchFamily="18" charset="0"/>
              <a:cs typeface="Times New Roman" panose="02020603050405020304" pitchFamily="18" charset="0"/>
            </a:endParaRPr>
          </a:p>
          <a:p>
            <a:pPr marL="0" indent="0" hangingPunct="0">
              <a:buNone/>
            </a:pPr>
            <a:endParaRPr lang="en-US" sz="2000" b="1" dirty="0">
              <a:latin typeface="Times New Roman" panose="02020603050405020304" pitchFamily="18" charset="0"/>
              <a:cs typeface="Times New Roman" panose="02020603050405020304" pitchFamily="18" charset="0"/>
            </a:endParaRPr>
          </a:p>
          <a:p>
            <a:pPr marL="0" indent="0" hangingPunct="0">
              <a:buNone/>
            </a:pPr>
            <a:r>
              <a:rPr lang="en-US" sz="2000" b="1" dirty="0" smtClean="0">
                <a:latin typeface="Times New Roman" panose="02020603050405020304" pitchFamily="18" charset="0"/>
                <a:cs typeface="Times New Roman" panose="02020603050405020304" pitchFamily="18" charset="0"/>
              </a:rPr>
              <a:t>Objectives </a:t>
            </a:r>
            <a:endParaRPr lang="en-US" sz="2000" b="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Objective 1-1: Define marketing and outline the steps in the marketing process</a:t>
            </a:r>
            <a:r>
              <a:rPr lang="en-US" sz="2000" dirty="0" smtClean="0">
                <a:latin typeface="Times New Roman" panose="02020603050405020304" pitchFamily="18" charset="0"/>
                <a:cs typeface="Times New Roman" panose="02020603050405020304" pitchFamily="18" charset="0"/>
              </a:rPr>
              <a:t>.</a:t>
            </a:r>
            <a:endParaRPr lang="en-US" sz="2000"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pic>
        <p:nvPicPr>
          <p:cNvPr id="6" name="Picture 5" descr="http://laurelpapworth.com/wp-content/uploads/2009/03/marketing-mi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512" y="1686003"/>
            <a:ext cx="3990975" cy="303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3332942"/>
      </p:ext>
    </p:extLst>
  </p:cSld>
  <p:clrMapOvr>
    <a:overrideClrMapping bg1="lt1" tx1="dk1" bg2="lt2" tx2="dk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400" dirty="0">
                <a:latin typeface="Century" pitchFamily="18" charset="0"/>
              </a:rPr>
              <a:t>CHAPTER 1 : MARKETING : CREATING CUSTOMER VALUE AND ENGAGEMENT</a:t>
            </a:r>
          </a:p>
        </p:txBody>
      </p:sp>
      <p:sp>
        <p:nvSpPr>
          <p:cNvPr id="5" name="Content Placeholder 4"/>
          <p:cNvSpPr>
            <a:spLocks noGrp="1"/>
          </p:cNvSpPr>
          <p:nvPr>
            <p:ph idx="1"/>
          </p:nvPr>
        </p:nvSpPr>
        <p:spPr>
          <a:xfrm>
            <a:off x="457200" y="4541837"/>
            <a:ext cx="8229600" cy="4525963"/>
          </a:xfrm>
        </p:spPr>
        <p:txBody>
          <a:bodyPr>
            <a:noAutofit/>
          </a:bodyPr>
          <a:lstStyle/>
          <a:p>
            <a:pPr hangingPunct="0"/>
            <a:endParaRPr lang="en-US" sz="2000" dirty="0">
              <a:latin typeface="Times New Roman" panose="02020603050405020304" pitchFamily="18" charset="0"/>
              <a:cs typeface="Times New Roman" panose="02020603050405020304" pitchFamily="18" charset="0"/>
            </a:endParaRPr>
          </a:p>
          <a:p>
            <a:pPr marL="0" indent="0" hangingPunct="0">
              <a:buNone/>
            </a:pPr>
            <a:r>
              <a:rPr lang="en-US" sz="2000" b="1" dirty="0">
                <a:latin typeface="Times New Roman" panose="02020603050405020304" pitchFamily="18" charset="0"/>
                <a:cs typeface="Times New Roman" panose="02020603050405020304" pitchFamily="18" charset="0"/>
              </a:rPr>
              <a:t>Objectives </a:t>
            </a:r>
          </a:p>
          <a:p>
            <a:r>
              <a:rPr lang="en-US" sz="2000" dirty="0" smtClean="0">
                <a:latin typeface="Times New Roman" panose="02020603050405020304" pitchFamily="18" charset="0"/>
                <a:cs typeface="Times New Roman" panose="02020603050405020304" pitchFamily="18" charset="0"/>
              </a:rPr>
              <a:t>Objective </a:t>
            </a:r>
            <a:r>
              <a:rPr lang="en-US" sz="2000" dirty="0">
                <a:latin typeface="Times New Roman" panose="02020603050405020304" pitchFamily="18" charset="0"/>
                <a:cs typeface="Times New Roman" panose="02020603050405020304" pitchFamily="18" charset="0"/>
              </a:rPr>
              <a:t>1-5: Describe the major trends and forces that are changing the marketing landscape in this age of relationships</a:t>
            </a:r>
          </a:p>
        </p:txBody>
      </p:sp>
      <p:sp>
        <p:nvSpPr>
          <p:cNvPr id="2" name="Footer Placeholder 1"/>
          <p:cNvSpPr>
            <a:spLocks noGrp="1"/>
          </p:cNvSpPr>
          <p:nvPr>
            <p:ph type="ftr" sz="quarter" idx="11"/>
          </p:nvPr>
        </p:nvSpPr>
        <p:spPr/>
        <p:txBody>
          <a:bodyPr/>
          <a:lstStyle/>
          <a:p>
            <a:r>
              <a:rPr lang="en-US">
                <a:solidFill>
                  <a:prstClr val="black">
                    <a:tint val="75000"/>
                  </a:prstClr>
                </a:solidFill>
              </a:rPr>
              <a:t>Chp 1: Marketing: Creating Customer Value and Engagement</a:t>
            </a:r>
          </a:p>
        </p:txBody>
      </p:sp>
      <p:pic>
        <p:nvPicPr>
          <p:cNvPr id="6" name="Picture 5" descr="http://laurelpapworth.com/wp-content/uploads/2009/03/marketing-mi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512" y="1686003"/>
            <a:ext cx="3990975" cy="3038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5736530"/>
      </p:ext>
    </p:extLst>
  </p:cSld>
  <p:clrMapOvr>
    <a:overrideClrMapping bg1="lt1" tx1="dk1" bg2="lt2" tx2="dk2" accent1="accent1" accent2="accent2" accent3="accent3" accent4="accent4" accent5="accent5" accent6="accent6" hlink="hlink" folHlink="folHlink"/>
  </p:clrMapOvr>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D0817E-C1DB-4E2F-AEC2-7CECC9AEBCEC}"/>
              </a:ext>
            </a:extLst>
          </p:cNvPr>
          <p:cNvSpPr>
            <a:spLocks noGrp="1"/>
          </p:cNvSpPr>
          <p:nvPr>
            <p:ph type="title"/>
          </p:nvPr>
        </p:nvSpPr>
        <p:spPr/>
        <p:txBody>
          <a:bodyPr>
            <a:normAutofit/>
          </a:bodyPr>
          <a:lstStyle/>
          <a:p>
            <a:r>
              <a:rPr lang="en-IN" sz="2400" b="1" dirty="0"/>
              <a:t>CHANGING MARKETING LANDSCAPE</a:t>
            </a:r>
          </a:p>
        </p:txBody>
      </p:sp>
      <p:sp>
        <p:nvSpPr>
          <p:cNvPr id="3" name="Content Placeholder 2">
            <a:extLst>
              <a:ext uri="{FF2B5EF4-FFF2-40B4-BE49-F238E27FC236}">
                <a16:creationId xmlns="" xmlns:a16="http://schemas.microsoft.com/office/drawing/2014/main" id="{23256084-F46E-4BDA-A011-47360215EF02}"/>
              </a:ext>
            </a:extLst>
          </p:cNvPr>
          <p:cNvSpPr>
            <a:spLocks noGrp="1"/>
          </p:cNvSpPr>
          <p:nvPr>
            <p:ph idx="1"/>
          </p:nvPr>
        </p:nvSpPr>
        <p:spPr>
          <a:xfrm>
            <a:off x="457200" y="1295400"/>
            <a:ext cx="8229600" cy="4525963"/>
          </a:xfrm>
        </p:spPr>
        <p:txBody>
          <a:bodyPr>
            <a:normAutofit/>
          </a:bodyPr>
          <a:lstStyle/>
          <a:p>
            <a:r>
              <a:rPr lang="en-IN" sz="1800" dirty="0">
                <a:latin typeface="Times New Roman" panose="02020603050405020304" pitchFamily="18" charset="0"/>
                <a:cs typeface="Times New Roman" panose="02020603050405020304" pitchFamily="18" charset="0"/>
              </a:rPr>
              <a:t>Every day, dramatic changes are occurring in the marketplace. </a:t>
            </a:r>
          </a:p>
          <a:p>
            <a:r>
              <a:rPr lang="en-IN" sz="1800" dirty="0">
                <a:latin typeface="Times New Roman" panose="02020603050405020304" pitchFamily="18" charset="0"/>
                <a:cs typeface="Times New Roman" panose="02020603050405020304" pitchFamily="18" charset="0"/>
              </a:rPr>
              <a:t>Richard Love of HP observed, “The pace of change is so rapid that the ability to change has now become a competitive advantage.” </a:t>
            </a:r>
          </a:p>
          <a:p>
            <a:r>
              <a:rPr lang="en-IN" sz="1800" dirty="0">
                <a:latin typeface="Times New Roman" panose="02020603050405020304" pitchFamily="18" charset="0"/>
                <a:cs typeface="Times New Roman" panose="02020603050405020304" pitchFamily="18" charset="0"/>
              </a:rPr>
              <a:t>Yogi Berra, the legendary New York Yankees catcher and manager, summed it up more simply when he said, “The future ain’t what it used to be.” As the marketplace changes, so must those who serve it. </a:t>
            </a:r>
          </a:p>
          <a:p>
            <a:r>
              <a:rPr lang="en-IN" sz="1800" dirty="0">
                <a:latin typeface="Times New Roman" panose="02020603050405020304" pitchFamily="18" charset="0"/>
                <a:cs typeface="Times New Roman" panose="02020603050405020304" pitchFamily="18" charset="0"/>
              </a:rPr>
              <a:t>In the succeeding, we shall examine the major trends and forces that are changing the marketing landscape and challenging marketing strategy. </a:t>
            </a:r>
          </a:p>
        </p:txBody>
      </p:sp>
      <p:pic>
        <p:nvPicPr>
          <p:cNvPr id="46082" name="Picture 2" descr="Image result for hp logo">
            <a:hlinkClick r:id="rId4"/>
            <a:extLst>
              <a:ext uri="{FF2B5EF4-FFF2-40B4-BE49-F238E27FC236}">
                <a16:creationId xmlns="" xmlns:a16="http://schemas.microsoft.com/office/drawing/2014/main" id="{09180091-94F4-4A5E-931A-08D66BEDAC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4018280"/>
            <a:ext cx="4048125" cy="229044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3736253913"/>
      </p:ext>
    </p:extLst>
  </p:cSld>
  <p:clrMapOvr>
    <a:overrideClrMapping bg1="lt1" tx1="dk1" bg2="lt2" tx2="dk2" accent1="accent1" accent2="accent2" accent3="accent3" accent4="accent4" accent5="accent5" accent6="accent6" hlink="hlink" folHlink="folHlink"/>
  </p:clrMapOvr>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7106" name="Picture 2" descr="Image result for social media">
            <a:hlinkClick r:id="rId4"/>
            <a:extLst>
              <a:ext uri="{FF2B5EF4-FFF2-40B4-BE49-F238E27FC236}">
                <a16:creationId xmlns="" xmlns:a16="http://schemas.microsoft.com/office/drawing/2014/main" id="{9EEE925A-2EA5-4CB9-9230-B0F6973195B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500" b="7500"/>
          <a:stretch/>
        </p:blipFill>
        <p:spPr bwMode="auto">
          <a:xfrm>
            <a:off x="5410200" y="4343400"/>
            <a:ext cx="3028950" cy="16002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 xmlns:a16="http://schemas.microsoft.com/office/drawing/2014/main" id="{3D72845D-FF4A-49A3-83CC-B9B5BA05AB9D}"/>
              </a:ext>
            </a:extLst>
          </p:cNvPr>
          <p:cNvSpPr>
            <a:spLocks noGrp="1"/>
          </p:cNvSpPr>
          <p:nvPr>
            <p:ph idx="1"/>
          </p:nvPr>
        </p:nvSpPr>
        <p:spPr>
          <a:xfrm>
            <a:off x="457200" y="1219200"/>
            <a:ext cx="8229600" cy="5334000"/>
          </a:xfrm>
        </p:spPr>
        <p:txBody>
          <a:bodyPr>
            <a:normAutofit/>
          </a:bodyPr>
          <a:lstStyle/>
          <a:p>
            <a:pPr algn="just">
              <a:buFont typeface="Wingdings" panose="05000000000000000000" pitchFamily="2" charset="2"/>
              <a:buChar char="q"/>
            </a:pPr>
            <a:r>
              <a:rPr lang="en-IN" sz="1800" dirty="0" smtClean="0">
                <a:latin typeface="Times New Roman" panose="02020603050405020304" pitchFamily="18" charset="0"/>
                <a:cs typeface="Times New Roman" panose="02020603050405020304" pitchFamily="18" charset="0"/>
              </a:rPr>
              <a:t>Welcome </a:t>
            </a:r>
            <a:r>
              <a:rPr lang="en-IN" sz="1800" dirty="0">
                <a:latin typeface="Times New Roman" panose="02020603050405020304" pitchFamily="18" charset="0"/>
                <a:cs typeface="Times New Roman" panose="02020603050405020304" pitchFamily="18" charset="0"/>
              </a:rPr>
              <a:t>to the age of the Internet of Things (IoT), a global environment where everything and everyone is digitally connected to everything and everyone else. </a:t>
            </a:r>
          </a:p>
          <a:p>
            <a:pPr algn="just"/>
            <a:r>
              <a:rPr lang="en-IN" sz="1800" dirty="0">
                <a:latin typeface="Times New Roman" panose="02020603050405020304" pitchFamily="18" charset="0"/>
                <a:cs typeface="Times New Roman" panose="02020603050405020304" pitchFamily="18" charset="0"/>
              </a:rPr>
              <a:t>More than 3.3 billion people—46 percent of the world’s population—are now online. These numbers will only grow as digital technology rockets into the future.</a:t>
            </a:r>
          </a:p>
          <a:p>
            <a:pPr algn="just"/>
            <a:r>
              <a:rPr lang="en-IN" sz="1800" dirty="0">
                <a:latin typeface="Times New Roman" panose="02020603050405020304" pitchFamily="18" charset="0"/>
                <a:cs typeface="Times New Roman" panose="02020603050405020304" pitchFamily="18" charset="0"/>
              </a:rPr>
              <a:t>The consumer love affair with digital and mobile technology makes it fertile ground for marketers trying to engage customers. </a:t>
            </a:r>
          </a:p>
          <a:p>
            <a:pPr algn="just"/>
            <a:r>
              <a:rPr lang="en-IN" sz="1800" dirty="0">
                <a:latin typeface="Times New Roman" panose="02020603050405020304" pitchFamily="18" charset="0"/>
                <a:cs typeface="Times New Roman" panose="02020603050405020304" pitchFamily="18" charset="0"/>
              </a:rPr>
              <a:t>Digital and social media marketing involves using digital marketing tools such as websites, social media, mobile ads and apps, online video, email, blogs, and other digital platforms to engage consumers anywhere, anytime via their computers, smartphones, tablets, internet ready TVs, and other digital devices.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
        <p:nvSpPr>
          <p:cNvPr id="4" name="Rectangle 3"/>
          <p:cNvSpPr/>
          <p:nvPr/>
        </p:nvSpPr>
        <p:spPr>
          <a:xfrm>
            <a:off x="685800" y="228600"/>
            <a:ext cx="7391400" cy="830997"/>
          </a:xfrm>
          <a:prstGeom prst="rect">
            <a:avLst/>
          </a:prstGeom>
        </p:spPr>
        <p:txBody>
          <a:bodyPr wrap="square">
            <a:spAutoFit/>
          </a:bodyPr>
          <a:lstStyle/>
          <a:p>
            <a:pPr lvl="0" algn="ctr">
              <a:spcBef>
                <a:spcPct val="20000"/>
              </a:spcBef>
            </a:pPr>
            <a:r>
              <a:rPr lang="en-IN" sz="2400" dirty="0" smtClean="0">
                <a:solidFill>
                  <a:prstClr val="black"/>
                </a:solidFill>
                <a:latin typeface="Times New Roman" panose="02020603050405020304" pitchFamily="18" charset="0"/>
                <a:cs typeface="Times New Roman" panose="02020603050405020304" pitchFamily="18" charset="0"/>
              </a:rPr>
              <a:t>THE DIGITAL AGE: ONLINE, MOBILE, AND SOCIAL MEDIA MARKETING </a:t>
            </a:r>
            <a:endParaRPr lang="en-IN" sz="2400"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8170222"/>
      </p:ext>
    </p:extLst>
  </p:cSld>
  <p:clrMapOvr>
    <a:overrideClrMapping bg1="lt1" tx1="dk1" bg2="lt2" tx2="dk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24C50C4-83B0-430C-BB6F-EBAAA5714633}"/>
              </a:ext>
            </a:extLst>
          </p:cNvPr>
          <p:cNvSpPr>
            <a:spLocks noGrp="1"/>
          </p:cNvSpPr>
          <p:nvPr>
            <p:ph idx="1"/>
          </p:nvPr>
        </p:nvSpPr>
        <p:spPr>
          <a:xfrm>
            <a:off x="457200" y="381000"/>
            <a:ext cx="8229600" cy="4525963"/>
          </a:xfrm>
        </p:spPr>
        <p:txBody>
          <a:bodyPr>
            <a:noAutofit/>
          </a:bodyPr>
          <a:lstStyle/>
          <a:p>
            <a:pPr algn="just">
              <a:buAutoNum type="arabicParenBoth"/>
            </a:pPr>
            <a:r>
              <a:rPr lang="en-IN" sz="1800" b="1" u="sng" dirty="0">
                <a:latin typeface="Times New Roman" panose="02020603050405020304" pitchFamily="18" charset="0"/>
                <a:cs typeface="Times New Roman" panose="02020603050405020304" pitchFamily="18" charset="0"/>
              </a:rPr>
              <a:t>Social Media Marketing</a:t>
            </a:r>
          </a:p>
          <a:p>
            <a:pPr algn="just"/>
            <a:r>
              <a:rPr lang="en-IN" sz="1800" dirty="0">
                <a:latin typeface="Times New Roman" panose="02020603050405020304" pitchFamily="18" charset="0"/>
                <a:cs typeface="Times New Roman" panose="02020603050405020304" pitchFamily="18" charset="0"/>
              </a:rPr>
              <a:t>Social media provide exciting opportunities to extend customer engagement and get people talking about a brand.</a:t>
            </a:r>
          </a:p>
          <a:p>
            <a:pPr algn="just"/>
            <a:r>
              <a:rPr lang="en-IN" sz="1800" dirty="0">
                <a:latin typeface="Times New Roman" panose="02020603050405020304" pitchFamily="18" charset="0"/>
                <a:cs typeface="Times New Roman" panose="02020603050405020304" pitchFamily="18" charset="0"/>
              </a:rPr>
              <a:t>Online social media provide a digital home where people can connect and share important information and moments in their lives. </a:t>
            </a:r>
          </a:p>
          <a:p>
            <a:pPr algn="just"/>
            <a:r>
              <a:rPr lang="en-IN" sz="1800" dirty="0">
                <a:latin typeface="Times New Roman" panose="02020603050405020304" pitchFamily="18" charset="0"/>
                <a:cs typeface="Times New Roman" panose="02020603050405020304" pitchFamily="18" charset="0"/>
              </a:rPr>
              <a:t>As a result, they offer an ideal platform for real-time marketing, by which marketers can engage consumers in the moment by linking brands to important trending topics, real-world events, causes, personal occasions, or other important happenings in consumers’ lives.</a:t>
            </a:r>
          </a:p>
          <a:p>
            <a:pPr algn="just"/>
            <a:r>
              <a:rPr lang="en-IN" sz="1800" dirty="0">
                <a:latin typeface="Times New Roman" panose="02020603050405020304" pitchFamily="18" charset="0"/>
                <a:cs typeface="Times New Roman" panose="02020603050405020304" pitchFamily="18" charset="0"/>
              </a:rPr>
              <a:t>Using social media might involve something as simple as a contest or promotion to garner Facebook Likes, tweets, or YouTube postings. </a:t>
            </a:r>
          </a:p>
          <a:p>
            <a:pPr algn="just"/>
            <a:r>
              <a:rPr lang="en-IN" sz="1800" dirty="0">
                <a:latin typeface="Times New Roman" panose="02020603050405020304" pitchFamily="18" charset="0"/>
                <a:cs typeface="Times New Roman" panose="02020603050405020304" pitchFamily="18" charset="0"/>
              </a:rPr>
              <a:t>But more often these days, large organizations of all kinds use a wide range of carefully integrated social media. </a:t>
            </a:r>
          </a:p>
          <a:p>
            <a:pPr algn="just"/>
            <a:r>
              <a:rPr lang="en-IN" sz="1800" dirty="0">
                <a:latin typeface="Times New Roman" panose="02020603050405020304" pitchFamily="18" charset="0"/>
                <a:cs typeface="Times New Roman" panose="02020603050405020304" pitchFamily="18" charset="0"/>
              </a:rPr>
              <a:t>For example, space agency NASA uses a broad mix of social media to educate the next generation of space explorers on its mission to “boldly go where no man has gone before.”</a:t>
            </a:r>
          </a:p>
        </p:txBody>
      </p:sp>
      <p:pic>
        <p:nvPicPr>
          <p:cNvPr id="48130" name="Picture 2" descr="Image result for NASA on social media">
            <a:hlinkClick r:id="rId4"/>
            <a:extLst>
              <a:ext uri="{FF2B5EF4-FFF2-40B4-BE49-F238E27FC236}">
                <a16:creationId xmlns="" xmlns:a16="http://schemas.microsoft.com/office/drawing/2014/main" id="{734ECA26-BD38-42FF-8A14-1AEF18B4F92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05600" y="4906963"/>
            <a:ext cx="1879387" cy="125174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3115064094"/>
      </p:ext>
    </p:extLst>
  </p:cSld>
  <p:clrMapOvr>
    <a:overrideClrMapping bg1="lt1" tx1="dk1" bg2="lt2" tx2="dk2" accent1="accent1" accent2="accent2" accent3="accent3" accent4="accent4" accent5="accent5" accent6="accent6" hlink="hlink" folHlink="folHlink"/>
  </p:clrMapOvr>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817DAC3-AF6B-4FCB-AF9D-8FC72ACCD7CD}"/>
              </a:ext>
            </a:extLst>
          </p:cNvPr>
          <p:cNvSpPr>
            <a:spLocks noGrp="1"/>
          </p:cNvSpPr>
          <p:nvPr>
            <p:ph idx="1"/>
          </p:nvPr>
        </p:nvSpPr>
        <p:spPr>
          <a:xfrm>
            <a:off x="304800" y="381000"/>
            <a:ext cx="8229600" cy="4525963"/>
          </a:xfrm>
        </p:spPr>
        <p:txBody>
          <a:bodyPr>
            <a:noAutofit/>
          </a:bodyPr>
          <a:lstStyle/>
          <a:p>
            <a:pPr marL="0" indent="0" algn="just">
              <a:buNone/>
            </a:pPr>
            <a:r>
              <a:rPr lang="en-IN" sz="1800" b="1" dirty="0">
                <a:latin typeface="Times New Roman" panose="02020603050405020304" pitchFamily="18" charset="0"/>
                <a:cs typeface="Times New Roman" panose="02020603050405020304" pitchFamily="18" charset="0"/>
              </a:rPr>
              <a:t>(2) </a:t>
            </a:r>
            <a:r>
              <a:rPr lang="en-IN" sz="1800" b="1" u="sng" dirty="0">
                <a:latin typeface="Times New Roman" panose="02020603050405020304" pitchFamily="18" charset="0"/>
                <a:cs typeface="Times New Roman" panose="02020603050405020304" pitchFamily="18" charset="0"/>
              </a:rPr>
              <a:t>Mobile Marketing</a:t>
            </a:r>
          </a:p>
          <a:p>
            <a:pPr algn="just"/>
            <a:r>
              <a:rPr lang="en-IN" sz="1800" dirty="0">
                <a:latin typeface="Times New Roman" panose="02020603050405020304" pitchFamily="18" charset="0"/>
                <a:cs typeface="Times New Roman" panose="02020603050405020304" pitchFamily="18" charset="0"/>
              </a:rPr>
              <a:t>Mobile marketing is perhaps the fastest-growing digital marketing platform.</a:t>
            </a:r>
          </a:p>
          <a:p>
            <a:pPr algn="just"/>
            <a:r>
              <a:rPr lang="en-IN" sz="1800" dirty="0" smtClean="0">
                <a:latin typeface="Times New Roman" panose="02020603050405020304" pitchFamily="18" charset="0"/>
                <a:cs typeface="Times New Roman" panose="02020603050405020304" pitchFamily="18" charset="0"/>
              </a:rPr>
              <a:t>Four </a:t>
            </a:r>
            <a:r>
              <a:rPr lang="en-IN" sz="1800" dirty="0">
                <a:latin typeface="Times New Roman" panose="02020603050405020304" pitchFamily="18" charset="0"/>
                <a:cs typeface="Times New Roman" panose="02020603050405020304" pitchFamily="18" charset="0"/>
              </a:rPr>
              <a:t>out of five smartphone users use their phones to shop—browsing product information through apps or the mobile web, making in-store price comparisons, reading online product reviews, finding and redeeming coupons, and more.</a:t>
            </a:r>
          </a:p>
          <a:p>
            <a:pPr algn="just"/>
            <a:r>
              <a:rPr lang="en-IN" sz="1800" dirty="0">
                <a:latin typeface="Times New Roman" panose="02020603050405020304" pitchFamily="18" charset="0"/>
                <a:cs typeface="Times New Roman" panose="02020603050405020304" pitchFamily="18" charset="0"/>
              </a:rPr>
              <a:t>Almost 30 percent of all online purchases are now made from mobile devices, and mobile online sales are growing 2.6 times faster than total online sales. </a:t>
            </a:r>
          </a:p>
          <a:p>
            <a:pPr algn="just"/>
            <a:r>
              <a:rPr lang="en-IN" sz="1800" dirty="0">
                <a:latin typeface="Times New Roman" panose="02020603050405020304" pitchFamily="18" charset="0"/>
                <a:cs typeface="Times New Roman" panose="02020603050405020304" pitchFamily="18" charset="0"/>
              </a:rPr>
              <a:t>Marketers use mobile channels to stimulate immediate buying, make shopping easier, enrich the brand experience, or all of these. make shopping easier, enrich the brand experience, or all of these. </a:t>
            </a:r>
          </a:p>
          <a:p>
            <a:pPr algn="just"/>
            <a:r>
              <a:rPr lang="en-IN" sz="1800" dirty="0">
                <a:latin typeface="Times New Roman" panose="02020603050405020304" pitchFamily="18" charset="0"/>
                <a:cs typeface="Times New Roman" panose="02020603050405020304" pitchFamily="18" charset="0"/>
              </a:rPr>
              <a:t>For example, Starbucks customers can use their mobile devices for everything from finding the nearest Starbucks and learning about new products to placing and paying for orders.</a:t>
            </a:r>
          </a:p>
        </p:txBody>
      </p:sp>
      <p:pic>
        <p:nvPicPr>
          <p:cNvPr id="49154" name="Picture 2" descr="Image result for mobile marketing">
            <a:hlinkClick r:id="rId4"/>
            <a:extLst>
              <a:ext uri="{FF2B5EF4-FFF2-40B4-BE49-F238E27FC236}">
                <a16:creationId xmlns="" xmlns:a16="http://schemas.microsoft.com/office/drawing/2014/main" id="{179A685A-989A-4CCB-9806-D140C4367F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006" b="9207"/>
          <a:stretch/>
        </p:blipFill>
        <p:spPr bwMode="auto">
          <a:xfrm>
            <a:off x="2133600" y="4267200"/>
            <a:ext cx="6722134" cy="1646237"/>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3948388382"/>
      </p:ext>
    </p:extLst>
  </p:cSld>
  <p:clrMapOvr>
    <a:overrideClrMapping bg1="lt1" tx1="dk1" bg2="lt2" tx2="dk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B309A8D-CDE2-4CC4-88DC-68061D4BE33C}"/>
              </a:ext>
            </a:extLst>
          </p:cNvPr>
          <p:cNvSpPr>
            <a:spLocks noGrp="1"/>
          </p:cNvSpPr>
          <p:nvPr>
            <p:ph idx="1"/>
          </p:nvPr>
        </p:nvSpPr>
        <p:spPr>
          <a:xfrm>
            <a:off x="457200" y="960437"/>
            <a:ext cx="8229600" cy="4525963"/>
          </a:xfrm>
        </p:spPr>
        <p:txBody>
          <a:bodyPr>
            <a:normAutofit/>
          </a:bodyPr>
          <a:lstStyle/>
          <a:p>
            <a:pPr algn="just"/>
            <a:r>
              <a:rPr lang="en-IN" sz="1800" dirty="0" smtClean="0">
                <a:latin typeface="Times New Roman" panose="02020603050405020304" pitchFamily="18" charset="0"/>
                <a:cs typeface="Times New Roman" panose="02020603050405020304" pitchFamily="18" charset="0"/>
              </a:rPr>
              <a:t>The </a:t>
            </a:r>
            <a:r>
              <a:rPr lang="en-IN" sz="1800" dirty="0">
                <a:latin typeface="Times New Roman" panose="02020603050405020304" pitchFamily="18" charset="0"/>
                <a:cs typeface="Times New Roman" panose="02020603050405020304" pitchFamily="18" charset="0"/>
              </a:rPr>
              <a:t>Great Recession of 2008 to 2009 and its aftermath hit American consumers hard. </a:t>
            </a:r>
          </a:p>
          <a:p>
            <a:pPr algn="just"/>
            <a:r>
              <a:rPr lang="en-IN" sz="1800" dirty="0">
                <a:latin typeface="Times New Roman" panose="02020603050405020304" pitchFamily="18" charset="0"/>
                <a:cs typeface="Times New Roman" panose="02020603050405020304" pitchFamily="18" charset="0"/>
              </a:rPr>
              <a:t>After two decades of overspending, new economic realities forced consumers to bring their consumption back in line with their incomes and rethink their buying priorities. </a:t>
            </a:r>
          </a:p>
          <a:p>
            <a:pPr algn="just"/>
            <a:r>
              <a:rPr lang="en-IN" sz="1800" dirty="0">
                <a:latin typeface="Times New Roman" panose="02020603050405020304" pitchFamily="18" charset="0"/>
                <a:cs typeface="Times New Roman" panose="02020603050405020304" pitchFamily="18" charset="0"/>
              </a:rPr>
              <a:t>In today’s post-recession era, consumer incomes and spending are again on the rise. </a:t>
            </a:r>
          </a:p>
          <a:p>
            <a:pPr algn="just"/>
            <a:r>
              <a:rPr lang="en-IN" sz="1800" dirty="0">
                <a:latin typeface="Times New Roman" panose="02020603050405020304" pitchFamily="18" charset="0"/>
                <a:cs typeface="Times New Roman" panose="02020603050405020304" pitchFamily="18" charset="0"/>
              </a:rPr>
              <a:t>However, even as the economy has strengthened, rather than reverting to their old free spending ways, Americans are now showing a new enthusiasm for frugality. </a:t>
            </a:r>
          </a:p>
          <a:p>
            <a:pPr algn="just"/>
            <a:r>
              <a:rPr lang="en-IN" sz="1800" dirty="0">
                <a:latin typeface="Times New Roman" panose="02020603050405020304" pitchFamily="18" charset="0"/>
                <a:cs typeface="Times New Roman" panose="02020603050405020304" pitchFamily="18" charset="0"/>
              </a:rPr>
              <a:t>Sensible consumption has made a comeback, and it appears to be here to stay.</a:t>
            </a:r>
          </a:p>
          <a:p>
            <a:pPr algn="just"/>
            <a:r>
              <a:rPr lang="en-IN" sz="1800" dirty="0">
                <a:latin typeface="Times New Roman" panose="02020603050405020304" pitchFamily="18" charset="0"/>
                <a:cs typeface="Times New Roman" panose="02020603050405020304" pitchFamily="18" charset="0"/>
              </a:rPr>
              <a:t>The new consumer spending values emphasize simpler living and more value for the dollar. Despite their rebounding means, consumers continue to buy less, clip more coupons, swipe their credit cards less, and put more in the bank. </a:t>
            </a:r>
          </a:p>
        </p:txBody>
      </p:sp>
      <p:pic>
        <p:nvPicPr>
          <p:cNvPr id="50178" name="Picture 2" descr="Image result for recession">
            <a:hlinkClick r:id="rId4"/>
            <a:extLst>
              <a:ext uri="{FF2B5EF4-FFF2-40B4-BE49-F238E27FC236}">
                <a16:creationId xmlns="" xmlns:a16="http://schemas.microsoft.com/office/drawing/2014/main" id="{7F011789-1CEE-4A64-B1D3-7743791484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4745394"/>
            <a:ext cx="4591050" cy="135060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
        <p:nvSpPr>
          <p:cNvPr id="4" name="Rectangle 3"/>
          <p:cNvSpPr/>
          <p:nvPr/>
        </p:nvSpPr>
        <p:spPr>
          <a:xfrm>
            <a:off x="1369826" y="304800"/>
            <a:ext cx="6631174" cy="461665"/>
          </a:xfrm>
          <a:prstGeom prst="rect">
            <a:avLst/>
          </a:prstGeom>
        </p:spPr>
        <p:txBody>
          <a:bodyPr wrap="none">
            <a:spAutoFit/>
          </a:bodyPr>
          <a:lstStyle/>
          <a:p>
            <a:r>
              <a:rPr lang="en-IN" sz="2400" dirty="0" smtClean="0">
                <a:latin typeface="Times New Roman" panose="02020603050405020304" pitchFamily="18" charset="0"/>
                <a:cs typeface="Times New Roman" panose="02020603050405020304" pitchFamily="18" charset="0"/>
              </a:rPr>
              <a:t> THE CHANGING ECONOMIC ENVIRONMENT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8209841"/>
      </p:ext>
    </p:extLst>
  </p:cSld>
  <p:clrMapOvr>
    <a:overrideClrMapping bg1="lt1" tx1="dk1" bg2="lt2" tx2="dk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70CA053-E2FE-4254-9C77-1A2904ABF832}"/>
              </a:ext>
            </a:extLst>
          </p:cNvPr>
          <p:cNvSpPr>
            <a:spLocks noGrp="1"/>
          </p:cNvSpPr>
          <p:nvPr>
            <p:ph idx="1"/>
          </p:nvPr>
        </p:nvSpPr>
        <p:spPr>
          <a:xfrm>
            <a:off x="457200" y="457200"/>
            <a:ext cx="8229600" cy="4525963"/>
          </a:xfrm>
        </p:spPr>
        <p:txBody>
          <a:bodyPr>
            <a:normAutofit/>
          </a:bodyPr>
          <a:lstStyle/>
          <a:p>
            <a:pPr algn="just"/>
            <a:r>
              <a:rPr lang="en-IN" sz="1800" dirty="0">
                <a:latin typeface="Times New Roman" panose="02020603050405020304" pitchFamily="18" charset="0"/>
                <a:cs typeface="Times New Roman" panose="02020603050405020304" pitchFamily="18" charset="0"/>
              </a:rPr>
              <a:t>Many consumers are reconsidering their very definition of the good life. “People are finding happiness in old-fashioned virtues—thrift, savings, do-it-yourself projects, self-improvement, hard work, faith, and community,” says one consumer behaviour expert. “We are moving from mindless to mindful consumption.”</a:t>
            </a:r>
          </a:p>
          <a:p>
            <a:pPr algn="just"/>
            <a:r>
              <a:rPr lang="en-IN" sz="1800" dirty="0">
                <a:latin typeface="Times New Roman" panose="02020603050405020304" pitchFamily="18" charset="0"/>
                <a:cs typeface="Times New Roman" panose="02020603050405020304" pitchFamily="18" charset="0"/>
              </a:rPr>
              <a:t>The new, more frugal spending values don’t mean that people have resigned themselves to lives of deprivation. As the economy has improved, consumers are again indulging in luxuries and bigger-ticket purchases, just more sensibly.</a:t>
            </a:r>
          </a:p>
        </p:txBody>
      </p:sp>
      <p:pic>
        <p:nvPicPr>
          <p:cNvPr id="51202" name="Picture 2" descr="Image result for recession">
            <a:hlinkClick r:id="rId4"/>
            <a:extLst>
              <a:ext uri="{FF2B5EF4-FFF2-40B4-BE49-F238E27FC236}">
                <a16:creationId xmlns="" xmlns:a16="http://schemas.microsoft.com/office/drawing/2014/main" id="{78E211F9-3F84-4025-A224-745EAB7F63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 y="3087169"/>
            <a:ext cx="3658895" cy="2286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80898" name="Picture 2" descr="Image result for SAREGAMA RADI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2983555"/>
            <a:ext cx="3448395" cy="24932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469807"/>
      </p:ext>
    </p:extLst>
  </p:cSld>
  <p:clrMapOvr>
    <a:overrideClrMapping bg1="lt1" tx1="dk1" bg2="lt2" tx2="dk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03F57E3-5803-4934-BAAB-9F12549C5980}"/>
              </a:ext>
            </a:extLst>
          </p:cNvPr>
          <p:cNvSpPr>
            <a:spLocks noGrp="1"/>
          </p:cNvSpPr>
          <p:nvPr>
            <p:ph idx="1"/>
          </p:nvPr>
        </p:nvSpPr>
        <p:spPr>
          <a:xfrm>
            <a:off x="152400" y="808037"/>
            <a:ext cx="5486400" cy="4525963"/>
          </a:xfrm>
        </p:spPr>
        <p:txBody>
          <a:bodyPr>
            <a:noAutofit/>
          </a:bodyPr>
          <a:lstStyle/>
          <a:p>
            <a:pPr algn="just"/>
            <a:r>
              <a:rPr lang="en-IN" sz="1800" dirty="0" smtClean="0">
                <a:latin typeface="Times New Roman" panose="02020603050405020304" pitchFamily="18" charset="0"/>
                <a:cs typeface="Times New Roman" panose="02020603050405020304" pitchFamily="18" charset="0"/>
              </a:rPr>
              <a:t>In </a:t>
            </a:r>
            <a:r>
              <a:rPr lang="en-IN" sz="1800" dirty="0">
                <a:latin typeface="Times New Roman" panose="02020603050405020304" pitchFamily="18" charset="0"/>
                <a:cs typeface="Times New Roman" panose="02020603050405020304" pitchFamily="18" charset="0"/>
              </a:rPr>
              <a:t>recent years, marketing has also become a major part of the strategies of many not-for profit organizations, such as colleges, hospitals, museums, zoos, symphony orchestras, foundations, and even churches. </a:t>
            </a:r>
          </a:p>
          <a:p>
            <a:pPr algn="just"/>
            <a:r>
              <a:rPr lang="en-IN" sz="1800" dirty="0">
                <a:latin typeface="Times New Roman" panose="02020603050405020304" pitchFamily="18" charset="0"/>
                <a:cs typeface="Times New Roman" panose="02020603050405020304" pitchFamily="18" charset="0"/>
              </a:rPr>
              <a:t>The not-for-profits face stiff competition for support and membership. Sound marketing can help them attract membership, funds, and support. </a:t>
            </a:r>
          </a:p>
          <a:p>
            <a:pPr algn="just"/>
            <a:r>
              <a:rPr lang="en-IN" sz="1800" dirty="0">
                <a:latin typeface="Times New Roman" panose="02020603050405020304" pitchFamily="18" charset="0"/>
                <a:cs typeface="Times New Roman" panose="02020603050405020304" pitchFamily="18" charset="0"/>
              </a:rPr>
              <a:t>For example, not-for-profit St. Jude Children’s Research Hospital has a special mission: “Finding cures. Saving children.” It directly serves some 7,800 patients each year plus countless thousands more through its affiliations and clinical trials in places across the country and around the world. Families never receive a bill from St. Jude, for treatment, travel, housing, or food. To accomplish this mission, St. Jude raises the funds for its $2.4 million daily operating budget through powerhouse marketing.</a:t>
            </a:r>
          </a:p>
        </p:txBody>
      </p:sp>
      <p:pic>
        <p:nvPicPr>
          <p:cNvPr id="4" name="Picture 3">
            <a:extLst>
              <a:ext uri="{FF2B5EF4-FFF2-40B4-BE49-F238E27FC236}">
                <a16:creationId xmlns="" xmlns:a16="http://schemas.microsoft.com/office/drawing/2014/main" id="{4094570F-246D-4D9E-8EA3-85C59BAD80F8}"/>
              </a:ext>
            </a:extLst>
          </p:cNvPr>
          <p:cNvPicPr>
            <a:picLocks noChangeAspect="1"/>
          </p:cNvPicPr>
          <p:nvPr/>
        </p:nvPicPr>
        <p:blipFill rotWithShape="1">
          <a:blip r:embed="rId4"/>
          <a:srcRect l="14166" t="39631" r="40833" b="26295"/>
          <a:stretch/>
        </p:blipFill>
        <p:spPr>
          <a:xfrm>
            <a:off x="5638800" y="3958034"/>
            <a:ext cx="3250162" cy="1745457"/>
          </a:xfrm>
          <a:prstGeom prst="rect">
            <a:avLst/>
          </a:prstGeom>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
        <p:nvSpPr>
          <p:cNvPr id="5" name="Rectangle 4"/>
          <p:cNvSpPr/>
          <p:nvPr/>
        </p:nvSpPr>
        <p:spPr>
          <a:xfrm>
            <a:off x="1110652" y="304800"/>
            <a:ext cx="7149521" cy="461665"/>
          </a:xfrm>
          <a:prstGeom prst="rect">
            <a:avLst/>
          </a:prstGeom>
        </p:spPr>
        <p:txBody>
          <a:bodyPr wrap="none">
            <a:spAutoFit/>
          </a:bodyPr>
          <a:lstStyle/>
          <a:p>
            <a:pPr algn="just"/>
            <a:r>
              <a:rPr lang="en-IN" sz="2400" dirty="0" smtClean="0">
                <a:latin typeface="Times New Roman" panose="02020603050405020304" pitchFamily="18" charset="0"/>
                <a:cs typeface="Times New Roman" panose="02020603050405020304" pitchFamily="18" charset="0"/>
              </a:rPr>
              <a:t>THE GROWTH OF NOT-FOR-PROFIT MARKETING</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0482883"/>
      </p:ext>
    </p:extLst>
  </p:cSld>
  <p:clrMapOvr>
    <a:overrideClrMapping bg1="lt1" tx1="dk1" bg2="lt2" tx2="dk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smtClean="0">
                <a:latin typeface="Times New Roman" panose="02020603050405020304" pitchFamily="18" charset="0"/>
                <a:cs typeface="Times New Roman" panose="02020603050405020304" pitchFamily="18" charset="0"/>
              </a:rPr>
              <a:t>THE GROWTH OF NOT-FOR-PROFIT MARKETING</a:t>
            </a:r>
            <a:endParaRPr lang="en-IN" sz="2800" dirty="0"/>
          </a:p>
        </p:txBody>
      </p:sp>
      <p:sp>
        <p:nvSpPr>
          <p:cNvPr id="3" name="Content Placeholder 2"/>
          <p:cNvSpPr>
            <a:spLocks noGrp="1"/>
          </p:cNvSpPr>
          <p:nvPr>
            <p:ph idx="1"/>
          </p:nvPr>
        </p:nvSpPr>
        <p:spPr/>
        <p:txBody>
          <a:bodyPr/>
          <a:lstStyle/>
          <a:p>
            <a:endParaRPr lang="en-IN"/>
          </a:p>
        </p:txBody>
      </p:sp>
      <p:sp>
        <p:nvSpPr>
          <p:cNvPr id="4" name="Footer Placeholder 3"/>
          <p:cNvSpPr>
            <a:spLocks noGrp="1"/>
          </p:cNvSpPr>
          <p:nvPr>
            <p:ph type="ftr" sz="quarter" idx="11"/>
          </p:nvPr>
        </p:nvSpPr>
        <p:spPr/>
        <p:txBody>
          <a:bodyPr/>
          <a:lstStyle/>
          <a:p>
            <a:r>
              <a:rPr lang="en-US" smtClean="0"/>
              <a:t>Chp 1: Marketing: Creating Customer Value and Engagement</a:t>
            </a:r>
            <a:endParaRPr lang="en-US"/>
          </a:p>
        </p:txBody>
      </p:sp>
      <p:pic>
        <p:nvPicPr>
          <p:cNvPr id="5" name="Picture 4"/>
          <p:cNvPicPr>
            <a:picLocks noChangeAspect="1"/>
          </p:cNvPicPr>
          <p:nvPr/>
        </p:nvPicPr>
        <p:blipFill rotWithShape="1">
          <a:blip r:embed="rId4"/>
          <a:srcRect t="3748"/>
          <a:stretch/>
        </p:blipFill>
        <p:spPr>
          <a:xfrm>
            <a:off x="455364" y="1403982"/>
            <a:ext cx="8275000" cy="4480200"/>
          </a:xfrm>
          <a:prstGeom prst="rect">
            <a:avLst/>
          </a:prstGeom>
        </p:spPr>
      </p:pic>
    </p:spTree>
    <p:extLst>
      <p:ext uri="{BB962C8B-B14F-4D97-AF65-F5344CB8AC3E}">
        <p14:creationId xmlns:p14="http://schemas.microsoft.com/office/powerpoint/2010/main" val="2907156542"/>
      </p:ext>
    </p:extLst>
  </p:cSld>
  <p:clrMapOvr>
    <a:overrideClrMapping bg1="lt1" tx1="dk1" bg2="lt2" tx2="dk2" accent1="accent1" accent2="accent2" accent3="accent3" accent4="accent4" accent5="accent5" accent6="accent6" hlink="hlink" folHlink="folHlink"/>
  </p:clrMapOvr>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810B2C6-0FB8-47D8-AC3F-D8A94D82E327}"/>
              </a:ext>
            </a:extLst>
          </p:cNvPr>
          <p:cNvSpPr>
            <a:spLocks noGrp="1"/>
          </p:cNvSpPr>
          <p:nvPr>
            <p:ph idx="1"/>
          </p:nvPr>
        </p:nvSpPr>
        <p:spPr>
          <a:xfrm>
            <a:off x="381000" y="381000"/>
            <a:ext cx="8229600" cy="4525963"/>
          </a:xfrm>
        </p:spPr>
        <p:txBody>
          <a:bodyPr>
            <a:normAutofit/>
          </a:bodyPr>
          <a:lstStyle/>
          <a:p>
            <a:pPr>
              <a:buFont typeface="Wingdings" panose="05000000000000000000" pitchFamily="2" charset="2"/>
              <a:buChar char="q"/>
            </a:pPr>
            <a:r>
              <a:rPr lang="en-IN" sz="1800" dirty="0">
                <a:latin typeface="Times New Roman" panose="02020603050405020304" pitchFamily="18" charset="0"/>
                <a:cs typeface="Times New Roman" panose="02020603050405020304" pitchFamily="18" charset="0"/>
              </a:rPr>
              <a:t> </a:t>
            </a:r>
            <a:r>
              <a:rPr lang="en-IN" sz="1800" b="1" u="sng" dirty="0">
                <a:latin typeface="Times New Roman" panose="02020603050405020304" pitchFamily="18" charset="0"/>
                <a:cs typeface="Times New Roman" panose="02020603050405020304" pitchFamily="18" charset="0"/>
              </a:rPr>
              <a:t>Rapid Globalization</a:t>
            </a:r>
          </a:p>
          <a:p>
            <a:r>
              <a:rPr lang="en-IN" sz="1800" dirty="0">
                <a:latin typeface="Times New Roman" panose="02020603050405020304" pitchFamily="18" charset="0"/>
                <a:cs typeface="Times New Roman" panose="02020603050405020304" pitchFamily="18" charset="0"/>
              </a:rPr>
              <a:t>As they are redefining their customer relationships, marketers are also taking a fresh look at the ways in which they relate with the broader world around them.</a:t>
            </a:r>
          </a:p>
          <a:p>
            <a:r>
              <a:rPr lang="en-IN" sz="1800" dirty="0">
                <a:latin typeface="Times New Roman" panose="02020603050405020304" pitchFamily="18" charset="0"/>
                <a:cs typeface="Times New Roman" panose="02020603050405020304" pitchFamily="18" charset="0"/>
              </a:rPr>
              <a:t>Today, almost every company, large or small, is touched in some way by global competition. </a:t>
            </a:r>
          </a:p>
          <a:p>
            <a:r>
              <a:rPr lang="en-IN" sz="1800" dirty="0">
                <a:latin typeface="Times New Roman" panose="02020603050405020304" pitchFamily="18" charset="0"/>
                <a:cs typeface="Times New Roman" panose="02020603050405020304" pitchFamily="18" charset="0"/>
              </a:rPr>
              <a:t>A neighbourhood florist buys its flowers from Mexican nurseries, and a large U.S. electronics manufacturer competes in its home markets with giant Korean rivals.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81922"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10200" y="2895600"/>
            <a:ext cx="2880000"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932550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953000" y="0"/>
            <a:ext cx="2971800" cy="1905000"/>
          </a:xfrm>
        </p:spPr>
        <p:txBody>
          <a:bodyPr lIns="92075" tIns="46038" rIns="92075" bIns="46038"/>
          <a:lstStyle/>
          <a:p>
            <a:pPr eaLnBrk="1" hangingPunct="1"/>
            <a:r>
              <a:rPr lang="en-US" altLang="en-US" sz="2400" smtClean="0"/>
              <a:t>WHAT IS MARKETING?</a:t>
            </a:r>
          </a:p>
        </p:txBody>
      </p:sp>
      <p:sp>
        <p:nvSpPr>
          <p:cNvPr id="13315" name="AutoShape 3"/>
          <p:cNvSpPr>
            <a:spLocks noChangeArrowheads="1"/>
          </p:cNvSpPr>
          <p:nvPr/>
        </p:nvSpPr>
        <p:spPr bwMode="auto">
          <a:xfrm>
            <a:off x="4800600" y="0"/>
            <a:ext cx="3429000" cy="2362200"/>
          </a:xfrm>
          <a:prstGeom prst="cloudCallout">
            <a:avLst>
              <a:gd name="adj1" fmla="val -118495"/>
              <a:gd name="adj2" fmla="val 7103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charset="0"/>
              <a:buChar char="•"/>
              <a:defRPr sz="3200">
                <a:solidFill>
                  <a:schemeClr val="tx1"/>
                </a:solidFill>
                <a:latin typeface="Century" pitchFamily="18" charset="0"/>
              </a:defRPr>
            </a:lvl1pPr>
            <a:lvl2pPr marL="742950" indent="-285750">
              <a:spcBef>
                <a:spcPct val="20000"/>
              </a:spcBef>
              <a:buFont typeface="Arial" charset="0"/>
              <a:buChar char="–"/>
              <a:defRPr sz="2800">
                <a:solidFill>
                  <a:schemeClr val="tx1"/>
                </a:solidFill>
                <a:latin typeface="Century" pitchFamily="18" charset="0"/>
              </a:defRPr>
            </a:lvl2pPr>
            <a:lvl3pPr marL="1143000" indent="-228600">
              <a:spcBef>
                <a:spcPct val="20000"/>
              </a:spcBef>
              <a:buFont typeface="Arial" charset="0"/>
              <a:buChar char="•"/>
              <a:defRPr sz="2400">
                <a:solidFill>
                  <a:schemeClr val="tx1"/>
                </a:solidFill>
                <a:latin typeface="Century" pitchFamily="18" charset="0"/>
              </a:defRPr>
            </a:lvl3pPr>
            <a:lvl4pPr marL="1600200" indent="-228600">
              <a:spcBef>
                <a:spcPct val="20000"/>
              </a:spcBef>
              <a:buFont typeface="Arial" charset="0"/>
              <a:buChar char="–"/>
              <a:defRPr sz="2000">
                <a:solidFill>
                  <a:schemeClr val="tx1"/>
                </a:solidFill>
                <a:latin typeface="Century" pitchFamily="18" charset="0"/>
              </a:defRPr>
            </a:lvl4pPr>
            <a:lvl5pPr marL="2057400" indent="-228600">
              <a:spcBef>
                <a:spcPct val="20000"/>
              </a:spcBef>
              <a:buFont typeface="Arial" charset="0"/>
              <a:buChar char="»"/>
              <a:defRPr sz="2000">
                <a:solidFill>
                  <a:schemeClr val="tx1"/>
                </a:solidFill>
                <a:latin typeface="Century" pitchFamily="18" charset="0"/>
              </a:defRPr>
            </a:lvl5pPr>
            <a:lvl6pPr marL="2514600" indent="-228600" eaLnBrk="0" fontAlgn="base" hangingPunct="0">
              <a:spcBef>
                <a:spcPct val="20000"/>
              </a:spcBef>
              <a:spcAft>
                <a:spcPct val="0"/>
              </a:spcAft>
              <a:buFont typeface="Arial" charset="0"/>
              <a:buChar char="»"/>
              <a:defRPr sz="2000">
                <a:solidFill>
                  <a:schemeClr val="tx1"/>
                </a:solidFill>
                <a:latin typeface="Century" pitchFamily="18" charset="0"/>
              </a:defRPr>
            </a:lvl6pPr>
            <a:lvl7pPr marL="2971800" indent="-228600" eaLnBrk="0" fontAlgn="base" hangingPunct="0">
              <a:spcBef>
                <a:spcPct val="20000"/>
              </a:spcBef>
              <a:spcAft>
                <a:spcPct val="0"/>
              </a:spcAft>
              <a:buFont typeface="Arial" charset="0"/>
              <a:buChar char="»"/>
              <a:defRPr sz="2000">
                <a:solidFill>
                  <a:schemeClr val="tx1"/>
                </a:solidFill>
                <a:latin typeface="Century" pitchFamily="18" charset="0"/>
              </a:defRPr>
            </a:lvl7pPr>
            <a:lvl8pPr marL="3429000" indent="-228600" eaLnBrk="0" fontAlgn="base" hangingPunct="0">
              <a:spcBef>
                <a:spcPct val="20000"/>
              </a:spcBef>
              <a:spcAft>
                <a:spcPct val="0"/>
              </a:spcAft>
              <a:buFont typeface="Arial" charset="0"/>
              <a:buChar char="»"/>
              <a:defRPr sz="2000">
                <a:solidFill>
                  <a:schemeClr val="tx1"/>
                </a:solidFill>
                <a:latin typeface="Century" pitchFamily="18" charset="0"/>
              </a:defRPr>
            </a:lvl8pPr>
            <a:lvl9pPr marL="3886200" indent="-228600" eaLnBrk="0" fontAlgn="base" hangingPunct="0">
              <a:spcBef>
                <a:spcPct val="20000"/>
              </a:spcBef>
              <a:spcAft>
                <a:spcPct val="0"/>
              </a:spcAft>
              <a:buFont typeface="Arial" charset="0"/>
              <a:buChar char="»"/>
              <a:defRPr sz="2000">
                <a:solidFill>
                  <a:schemeClr val="tx1"/>
                </a:solidFill>
                <a:latin typeface="Century" pitchFamily="18" charset="0"/>
              </a:defRPr>
            </a:lvl9pPr>
          </a:lstStyle>
          <a:p>
            <a:pPr fontAlgn="base">
              <a:spcBef>
                <a:spcPct val="0"/>
              </a:spcBef>
              <a:spcAft>
                <a:spcPct val="0"/>
              </a:spcAft>
              <a:buFontTx/>
              <a:buNone/>
            </a:pPr>
            <a:endParaRPr lang="en-US" altLang="en-US" sz="1800" smtClean="0">
              <a:solidFill>
                <a:prstClr val="black"/>
              </a:solidFill>
              <a:latin typeface="Arial" charset="0"/>
            </a:endParaRPr>
          </a:p>
        </p:txBody>
      </p:sp>
      <p:pic>
        <p:nvPicPr>
          <p:cNvPr id="13316" name="Picture 4" descr="Businessman Thinking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388" y="2416175"/>
            <a:ext cx="2820987" cy="385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276600" y="4114800"/>
            <a:ext cx="4191000" cy="523220"/>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0" fontAlgn="base" hangingPunct="0">
              <a:spcBef>
                <a:spcPct val="0"/>
              </a:spcBef>
              <a:spcAft>
                <a:spcPct val="0"/>
              </a:spcAft>
              <a:defRPr/>
            </a:pPr>
            <a:r>
              <a:rPr lang="en-US" sz="2800"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latin typeface="Verdana" pitchFamily="34" charset="0"/>
              </a:rPr>
              <a:t>Public Relations</a:t>
            </a:r>
          </a:p>
        </p:txBody>
      </p:sp>
      <p:sp>
        <p:nvSpPr>
          <p:cNvPr id="8" name="Rectangle 7"/>
          <p:cNvSpPr/>
          <p:nvPr/>
        </p:nvSpPr>
        <p:spPr>
          <a:xfrm>
            <a:off x="4038600" y="2677180"/>
            <a:ext cx="1199366" cy="523220"/>
          </a:xfrm>
          <a:prstGeom prst="rect">
            <a:avLst/>
          </a:prstGeom>
          <a:noFill/>
        </p:spPr>
        <p:txBody>
          <a:bodyPr wrap="none">
            <a:spAutoFit/>
          </a:bodyPr>
          <a:lstStyle/>
          <a:p>
            <a:pPr algn="ctr" eaLnBrk="0" fontAlgn="base" hangingPunct="0">
              <a:spcBef>
                <a:spcPct val="0"/>
              </a:spcBef>
              <a:spcAft>
                <a:spcPct val="0"/>
              </a:spcAft>
              <a:defRPr/>
            </a:pPr>
            <a:r>
              <a:rPr lang="en-US" sz="2800" b="1" dirty="0">
                <a:ln w="19050">
                  <a:solidFill>
                    <a:srgbClr val="1F497D">
                      <a:tint val="1000"/>
                    </a:srgbClr>
                  </a:solidFill>
                  <a:prstDash val="solid"/>
                </a:ln>
                <a:solidFill>
                  <a:srgbClr val="7030A0"/>
                </a:solidFill>
                <a:effectLst>
                  <a:outerShdw blurRad="50000" dist="50800" dir="7500000" algn="tl">
                    <a:srgbClr val="000000">
                      <a:shade val="5000"/>
                      <a:alpha val="35000"/>
                    </a:srgbClr>
                  </a:outerShdw>
                </a:effectLst>
                <a:latin typeface="Verdana" pitchFamily="34" charset="0"/>
              </a:rPr>
              <a:t>Price</a:t>
            </a:r>
            <a:endParaRPr lang="en-MY" sz="2800" b="1" dirty="0">
              <a:ln w="19050">
                <a:solidFill>
                  <a:srgbClr val="1F497D">
                    <a:tint val="1000"/>
                  </a:srgbClr>
                </a:solidFill>
                <a:prstDash val="solid"/>
              </a:ln>
              <a:solidFill>
                <a:srgbClr val="7030A0"/>
              </a:solidFill>
              <a:effectLst>
                <a:outerShdw blurRad="50000" dist="50800" dir="7500000" algn="tl">
                  <a:srgbClr val="000000">
                    <a:shade val="5000"/>
                    <a:alpha val="35000"/>
                  </a:srgbClr>
                </a:outerShdw>
              </a:effectLst>
              <a:latin typeface="Verdana" pitchFamily="34" charset="0"/>
            </a:endParaRPr>
          </a:p>
        </p:txBody>
      </p:sp>
      <p:sp>
        <p:nvSpPr>
          <p:cNvPr id="9" name="Rectangle 8"/>
          <p:cNvSpPr/>
          <p:nvPr/>
        </p:nvSpPr>
        <p:spPr>
          <a:xfrm>
            <a:off x="6172200" y="4876800"/>
            <a:ext cx="2920991" cy="523220"/>
          </a:xfrm>
          <a:prstGeom prst="rect">
            <a:avLst/>
          </a:prstGeom>
          <a:noFill/>
        </p:spPr>
        <p:txBody>
          <a:bodyPr wrap="none">
            <a:spAutoFit/>
          </a:bodyPr>
          <a:lstStyle/>
          <a:p>
            <a:pPr algn="ctr" eaLnBrk="0" fontAlgn="base" hangingPunct="0">
              <a:spcBef>
                <a:spcPct val="0"/>
              </a:spcBef>
              <a:spcAft>
                <a:spcPct val="0"/>
              </a:spcAft>
              <a:defRPr/>
            </a:pPr>
            <a:r>
              <a:rPr lang="en-US" sz="2800" b="1" spc="300" dirty="0">
                <a:ln w="11430" cmpd="sng">
                  <a:solidFill>
                    <a:srgbClr val="4F81BD">
                      <a:tint val="10000"/>
                    </a:srgbClr>
                  </a:solidFill>
                  <a:prstDash val="solid"/>
                  <a:miter lim="800000"/>
                </a:ln>
                <a:gradFill>
                  <a:gsLst>
                    <a:gs pos="10000">
                      <a:srgbClr val="4F81BD">
                        <a:tint val="83000"/>
                        <a:shade val="100000"/>
                        <a:satMod val="200000"/>
                      </a:srgbClr>
                    </a:gs>
                    <a:gs pos="75000">
                      <a:srgbClr val="4F81BD">
                        <a:tint val="100000"/>
                        <a:shade val="50000"/>
                        <a:satMod val="150000"/>
                      </a:srgbClr>
                    </a:gs>
                  </a:gsLst>
                  <a:lin ang="5400000"/>
                </a:gradFill>
                <a:effectLst>
                  <a:glow rad="45500">
                    <a:srgbClr val="4F81BD">
                      <a:satMod val="220000"/>
                      <a:alpha val="35000"/>
                    </a:srgbClr>
                  </a:glow>
                </a:effectLst>
                <a:latin typeface="Verdana" pitchFamily="34" charset="0"/>
              </a:rPr>
              <a:t>Advertising</a:t>
            </a:r>
          </a:p>
        </p:txBody>
      </p:sp>
      <p:sp>
        <p:nvSpPr>
          <p:cNvPr id="10" name="Rectangle 9"/>
          <p:cNvSpPr/>
          <p:nvPr/>
        </p:nvSpPr>
        <p:spPr>
          <a:xfrm>
            <a:off x="228600" y="457200"/>
            <a:ext cx="2289408" cy="523220"/>
          </a:xfrm>
          <a:prstGeom prst="rect">
            <a:avLst/>
          </a:prstGeom>
          <a:noFill/>
        </p:spPr>
        <p:txBody>
          <a:bodyPr wrap="none">
            <a:spAutoFit/>
          </a:bodyPr>
          <a:lstStyle/>
          <a:p>
            <a:pPr algn="ctr" eaLnBrk="0" fontAlgn="base" hangingPunct="0">
              <a:spcBef>
                <a:spcPct val="0"/>
              </a:spcBef>
              <a:spcAft>
                <a:spcPct val="0"/>
              </a:spcAft>
              <a:defRPr/>
            </a:pPr>
            <a:r>
              <a:rPr lang="en-US" sz="2800" b="1" dirty="0">
                <a:ln w="1905"/>
                <a:solidFill>
                  <a:srgbClr val="FF0066"/>
                </a:solidFill>
                <a:effectLst>
                  <a:innerShdw blurRad="69850" dist="43180" dir="5400000">
                    <a:srgbClr val="000000">
                      <a:alpha val="65000"/>
                    </a:srgbClr>
                  </a:innerShdw>
                </a:effectLst>
                <a:latin typeface="Verdana" pitchFamily="34" charset="0"/>
              </a:rPr>
              <a:t>Promotion</a:t>
            </a:r>
          </a:p>
        </p:txBody>
      </p:sp>
      <p:sp>
        <p:nvSpPr>
          <p:cNvPr id="11" name="Rectangle 10"/>
          <p:cNvSpPr/>
          <p:nvPr/>
        </p:nvSpPr>
        <p:spPr>
          <a:xfrm>
            <a:off x="2319516" y="1371600"/>
            <a:ext cx="1261884" cy="523220"/>
          </a:xfrm>
          <a:prstGeom prst="rect">
            <a:avLst/>
          </a:prstGeom>
          <a:noFill/>
        </p:spPr>
        <p:txBody>
          <a:bodyPr wrap="none">
            <a:spAutoFit/>
          </a:bodyPr>
          <a:lstStyle/>
          <a:p>
            <a:pPr algn="ctr" eaLnBrk="0" fontAlgn="base" hangingPunct="0">
              <a:spcBef>
                <a:spcPct val="0"/>
              </a:spcBef>
              <a:spcAft>
                <a:spcPct val="0"/>
              </a:spcAft>
              <a:defRPr/>
            </a:pPr>
            <a:r>
              <a:rPr lang="en-US" sz="2800"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latin typeface="Verdana" pitchFamily="34" charset="0"/>
              </a:rPr>
              <a:t>Place</a:t>
            </a:r>
          </a:p>
        </p:txBody>
      </p:sp>
      <p:sp>
        <p:nvSpPr>
          <p:cNvPr id="12" name="Rectangle 11"/>
          <p:cNvSpPr/>
          <p:nvPr/>
        </p:nvSpPr>
        <p:spPr>
          <a:xfrm>
            <a:off x="2971800" y="5638800"/>
            <a:ext cx="4114800" cy="523220"/>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eaLnBrk="0" fontAlgn="base" hangingPunct="0">
              <a:spcBef>
                <a:spcPct val="0"/>
              </a:spcBef>
              <a:spcAft>
                <a:spcPct val="0"/>
              </a:spcAft>
              <a:defRPr/>
            </a:pPr>
            <a:r>
              <a:rPr lang="en-US" sz="2800" b="1" spc="50" dirty="0">
                <a:ln w="11430"/>
                <a:solidFill>
                  <a:srgbClr val="800080"/>
                </a:solidFill>
                <a:effectLst>
                  <a:outerShdw blurRad="76200" dist="50800" dir="5400000" algn="tl" rotWithShape="0">
                    <a:srgbClr val="000000">
                      <a:alpha val="65000"/>
                    </a:srgbClr>
                  </a:outerShdw>
                </a:effectLst>
                <a:latin typeface="Verdana" pitchFamily="34" charset="0"/>
              </a:rPr>
              <a:t>Personal Selling</a:t>
            </a:r>
          </a:p>
        </p:txBody>
      </p:sp>
      <p:sp>
        <p:nvSpPr>
          <p:cNvPr id="13" name="Rectangle 12"/>
          <p:cNvSpPr/>
          <p:nvPr/>
        </p:nvSpPr>
        <p:spPr>
          <a:xfrm>
            <a:off x="6473991" y="2819400"/>
            <a:ext cx="1755609" cy="523220"/>
          </a:xfrm>
          <a:prstGeom prst="rect">
            <a:avLst/>
          </a:prstGeom>
          <a:noFill/>
        </p:spPr>
        <p:txBody>
          <a:bodyPr wrap="none">
            <a:spAutoFit/>
          </a:bodyPr>
          <a:lstStyle/>
          <a:p>
            <a:pPr algn="ctr" eaLnBrk="0" fontAlgn="base" hangingPunct="0">
              <a:spcBef>
                <a:spcPct val="0"/>
              </a:spcBef>
              <a:spcAft>
                <a:spcPct val="0"/>
              </a:spcAft>
              <a:defRPr/>
            </a:pPr>
            <a:r>
              <a:rPr lang="en-US" sz="2800" b="1" dirty="0">
                <a:ln w="17780" cmpd="sng">
                  <a:solidFill>
                    <a:srgbClr val="FFFFFF"/>
                  </a:solidFill>
                  <a:prstDash val="solid"/>
                  <a:miter lim="800000"/>
                </a:ln>
                <a:solidFill>
                  <a:srgbClr val="00B050"/>
                </a:solidFill>
                <a:effectLst>
                  <a:outerShdw blurRad="50800" algn="tl" rotWithShape="0">
                    <a:srgbClr val="000000"/>
                  </a:outerShdw>
                </a:effectLst>
                <a:latin typeface="Verdana" pitchFamily="34" charset="0"/>
              </a:rPr>
              <a:t>Product</a:t>
            </a:r>
          </a:p>
        </p:txBody>
      </p:sp>
    </p:spTree>
    <p:extLst>
      <p:ext uri="{BB962C8B-B14F-4D97-AF65-F5344CB8AC3E}">
        <p14:creationId xmlns:p14="http://schemas.microsoft.com/office/powerpoint/2010/main" val="7039940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2" presetClass="entr" presetSubtype="0" fill="hold" nodeType="withEffect">
                                  <p:stCondLst>
                                    <p:cond delay="0"/>
                                  </p:stCondLst>
                                  <p:childTnLst>
                                    <p:set>
                                      <p:cBhvr>
                                        <p:cTn id="6" dur="1" fill="hold">
                                          <p:stCondLst>
                                            <p:cond delay="0"/>
                                          </p:stCondLst>
                                        </p:cTn>
                                        <p:tgtEl>
                                          <p:spTgt spid="13316"/>
                                        </p:tgtEl>
                                        <p:attrNameLst>
                                          <p:attrName>style.visibility</p:attrName>
                                        </p:attrNameLst>
                                      </p:cBhvr>
                                      <p:to>
                                        <p:strVal val="visible"/>
                                      </p:to>
                                    </p:set>
                                    <p:animScale>
                                      <p:cBhvr>
                                        <p:cTn id="7" dur="500" decel="50000" fill="hold">
                                          <p:stCondLst>
                                            <p:cond delay="0"/>
                                          </p:stCondLst>
                                        </p:cTn>
                                        <p:tgtEl>
                                          <p:spTgt spid="133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13316"/>
                                        </p:tgtEl>
                                        <p:attrNameLst>
                                          <p:attrName>ppt_x</p:attrName>
                                          <p:attrName>ppt_y</p:attrName>
                                        </p:attrNameLst>
                                      </p:cBhvr>
                                    </p:animMotion>
                                    <p:animEffect transition="in" filter="fade">
                                      <p:cBhvr>
                                        <p:cTn id="9" dur="500"/>
                                        <p:tgtEl>
                                          <p:spTgt spid="13316"/>
                                        </p:tgtEl>
                                      </p:cBhvr>
                                    </p:animEffect>
                                  </p:childTnLst>
                                </p:cTn>
                              </p:par>
                              <p:par>
                                <p:cTn id="10" presetID="26" presetClass="entr" presetSubtype="0" fill="hold" grpId="0" nodeType="withEffect">
                                  <p:stCondLst>
                                    <p:cond delay="1000"/>
                                  </p:stCondLst>
                                  <p:childTnLst>
                                    <p:set>
                                      <p:cBhvr>
                                        <p:cTn id="11" dur="1" fill="hold">
                                          <p:stCondLst>
                                            <p:cond delay="0"/>
                                          </p:stCondLst>
                                        </p:cTn>
                                        <p:tgtEl>
                                          <p:spTgt spid="13315"/>
                                        </p:tgtEl>
                                        <p:attrNameLst>
                                          <p:attrName>style.visibility</p:attrName>
                                        </p:attrNameLst>
                                      </p:cBhvr>
                                      <p:to>
                                        <p:strVal val="visible"/>
                                      </p:to>
                                    </p:set>
                                    <p:animEffect transition="in" filter="wipe(down)">
                                      <p:cBhvr>
                                        <p:cTn id="12" dur="580">
                                          <p:stCondLst>
                                            <p:cond delay="0"/>
                                          </p:stCondLst>
                                        </p:cTn>
                                        <p:tgtEl>
                                          <p:spTgt spid="13315"/>
                                        </p:tgtEl>
                                      </p:cBhvr>
                                    </p:animEffect>
                                    <p:anim calcmode="lin" valueType="num">
                                      <p:cBhvr>
                                        <p:cTn id="13" dur="1822" tmFilter="0,0; 0.14,0.36; 0.43,0.73; 0.71,0.91; 1.0,1.0">
                                          <p:stCondLst>
                                            <p:cond delay="0"/>
                                          </p:stCondLst>
                                        </p:cTn>
                                        <p:tgtEl>
                                          <p:spTgt spid="1331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331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331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331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3315"/>
                                        </p:tgtEl>
                                        <p:attrNameLst>
                                          <p:attrName>ppt_y</p:attrName>
                                        </p:attrNameLst>
                                      </p:cBhvr>
                                      <p:tavLst>
                                        <p:tav tm="0" fmla="#ppt_y-sin(pi*$)/81">
                                          <p:val>
                                            <p:fltVal val="0"/>
                                          </p:val>
                                        </p:tav>
                                        <p:tav tm="100000">
                                          <p:val>
                                            <p:fltVal val="1"/>
                                          </p:val>
                                        </p:tav>
                                      </p:tavLst>
                                    </p:anim>
                                    <p:animScale>
                                      <p:cBhvr>
                                        <p:cTn id="18" dur="26">
                                          <p:stCondLst>
                                            <p:cond delay="650"/>
                                          </p:stCondLst>
                                        </p:cTn>
                                        <p:tgtEl>
                                          <p:spTgt spid="13315"/>
                                        </p:tgtEl>
                                      </p:cBhvr>
                                      <p:to x="100000" y="60000"/>
                                    </p:animScale>
                                    <p:animScale>
                                      <p:cBhvr>
                                        <p:cTn id="19" dur="166" decel="50000">
                                          <p:stCondLst>
                                            <p:cond delay="676"/>
                                          </p:stCondLst>
                                        </p:cTn>
                                        <p:tgtEl>
                                          <p:spTgt spid="13315"/>
                                        </p:tgtEl>
                                      </p:cBhvr>
                                      <p:to x="100000" y="100000"/>
                                    </p:animScale>
                                    <p:animScale>
                                      <p:cBhvr>
                                        <p:cTn id="20" dur="26">
                                          <p:stCondLst>
                                            <p:cond delay="1312"/>
                                          </p:stCondLst>
                                        </p:cTn>
                                        <p:tgtEl>
                                          <p:spTgt spid="13315"/>
                                        </p:tgtEl>
                                      </p:cBhvr>
                                      <p:to x="100000" y="80000"/>
                                    </p:animScale>
                                    <p:animScale>
                                      <p:cBhvr>
                                        <p:cTn id="21" dur="166" decel="50000">
                                          <p:stCondLst>
                                            <p:cond delay="1338"/>
                                          </p:stCondLst>
                                        </p:cTn>
                                        <p:tgtEl>
                                          <p:spTgt spid="13315"/>
                                        </p:tgtEl>
                                      </p:cBhvr>
                                      <p:to x="100000" y="100000"/>
                                    </p:animScale>
                                    <p:animScale>
                                      <p:cBhvr>
                                        <p:cTn id="22" dur="26">
                                          <p:stCondLst>
                                            <p:cond delay="1642"/>
                                          </p:stCondLst>
                                        </p:cTn>
                                        <p:tgtEl>
                                          <p:spTgt spid="13315"/>
                                        </p:tgtEl>
                                      </p:cBhvr>
                                      <p:to x="100000" y="90000"/>
                                    </p:animScale>
                                    <p:animScale>
                                      <p:cBhvr>
                                        <p:cTn id="23" dur="166" decel="50000">
                                          <p:stCondLst>
                                            <p:cond delay="1668"/>
                                          </p:stCondLst>
                                        </p:cTn>
                                        <p:tgtEl>
                                          <p:spTgt spid="13315"/>
                                        </p:tgtEl>
                                      </p:cBhvr>
                                      <p:to x="100000" y="100000"/>
                                    </p:animScale>
                                    <p:animScale>
                                      <p:cBhvr>
                                        <p:cTn id="24" dur="26">
                                          <p:stCondLst>
                                            <p:cond delay="1808"/>
                                          </p:stCondLst>
                                        </p:cTn>
                                        <p:tgtEl>
                                          <p:spTgt spid="13315"/>
                                        </p:tgtEl>
                                      </p:cBhvr>
                                      <p:to x="100000" y="95000"/>
                                    </p:animScale>
                                    <p:animScale>
                                      <p:cBhvr>
                                        <p:cTn id="25" dur="166" decel="50000">
                                          <p:stCondLst>
                                            <p:cond delay="1834"/>
                                          </p:stCondLst>
                                        </p:cTn>
                                        <p:tgtEl>
                                          <p:spTgt spid="13315"/>
                                        </p:tgtEl>
                                      </p:cBhvr>
                                      <p:to x="100000" y="100000"/>
                                    </p:animScale>
                                  </p:childTnLst>
                                </p:cTn>
                              </p:par>
                              <p:par>
                                <p:cTn id="26" presetID="26" presetClass="entr" presetSubtype="0" fill="hold" grpId="0" nodeType="withEffect">
                                  <p:stCondLst>
                                    <p:cond delay="1000"/>
                                  </p:stCondLst>
                                  <p:childTnLst>
                                    <p:set>
                                      <p:cBhvr>
                                        <p:cTn id="27" dur="1" fill="hold">
                                          <p:stCondLst>
                                            <p:cond delay="0"/>
                                          </p:stCondLst>
                                        </p:cTn>
                                        <p:tgtEl>
                                          <p:spTgt spid="13314"/>
                                        </p:tgtEl>
                                        <p:attrNameLst>
                                          <p:attrName>style.visibility</p:attrName>
                                        </p:attrNameLst>
                                      </p:cBhvr>
                                      <p:to>
                                        <p:strVal val="visible"/>
                                      </p:to>
                                    </p:set>
                                    <p:animEffect transition="in" filter="wipe(down)">
                                      <p:cBhvr>
                                        <p:cTn id="28" dur="580">
                                          <p:stCondLst>
                                            <p:cond delay="0"/>
                                          </p:stCondLst>
                                        </p:cTn>
                                        <p:tgtEl>
                                          <p:spTgt spid="13314"/>
                                        </p:tgtEl>
                                      </p:cBhvr>
                                    </p:animEffect>
                                    <p:anim calcmode="lin" valueType="num">
                                      <p:cBhvr>
                                        <p:cTn id="29" dur="1822" tmFilter="0,0; 0.14,0.36; 0.43,0.73; 0.71,0.91; 1.0,1.0">
                                          <p:stCondLst>
                                            <p:cond delay="0"/>
                                          </p:stCondLst>
                                        </p:cTn>
                                        <p:tgtEl>
                                          <p:spTgt spid="13314"/>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13314"/>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13314"/>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13314"/>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13314"/>
                                        </p:tgtEl>
                                        <p:attrNameLst>
                                          <p:attrName>ppt_y</p:attrName>
                                        </p:attrNameLst>
                                      </p:cBhvr>
                                      <p:tavLst>
                                        <p:tav tm="0" fmla="#ppt_y-sin(pi*$)/81">
                                          <p:val>
                                            <p:fltVal val="0"/>
                                          </p:val>
                                        </p:tav>
                                        <p:tav tm="100000">
                                          <p:val>
                                            <p:fltVal val="1"/>
                                          </p:val>
                                        </p:tav>
                                      </p:tavLst>
                                    </p:anim>
                                    <p:animScale>
                                      <p:cBhvr>
                                        <p:cTn id="34" dur="26">
                                          <p:stCondLst>
                                            <p:cond delay="650"/>
                                          </p:stCondLst>
                                        </p:cTn>
                                        <p:tgtEl>
                                          <p:spTgt spid="13314"/>
                                        </p:tgtEl>
                                      </p:cBhvr>
                                      <p:to x="100000" y="60000"/>
                                    </p:animScale>
                                    <p:animScale>
                                      <p:cBhvr>
                                        <p:cTn id="35" dur="166" decel="50000">
                                          <p:stCondLst>
                                            <p:cond delay="676"/>
                                          </p:stCondLst>
                                        </p:cTn>
                                        <p:tgtEl>
                                          <p:spTgt spid="13314"/>
                                        </p:tgtEl>
                                      </p:cBhvr>
                                      <p:to x="100000" y="100000"/>
                                    </p:animScale>
                                    <p:animScale>
                                      <p:cBhvr>
                                        <p:cTn id="36" dur="26">
                                          <p:stCondLst>
                                            <p:cond delay="1312"/>
                                          </p:stCondLst>
                                        </p:cTn>
                                        <p:tgtEl>
                                          <p:spTgt spid="13314"/>
                                        </p:tgtEl>
                                      </p:cBhvr>
                                      <p:to x="100000" y="80000"/>
                                    </p:animScale>
                                    <p:animScale>
                                      <p:cBhvr>
                                        <p:cTn id="37" dur="166" decel="50000">
                                          <p:stCondLst>
                                            <p:cond delay="1338"/>
                                          </p:stCondLst>
                                        </p:cTn>
                                        <p:tgtEl>
                                          <p:spTgt spid="13314"/>
                                        </p:tgtEl>
                                      </p:cBhvr>
                                      <p:to x="100000" y="100000"/>
                                    </p:animScale>
                                    <p:animScale>
                                      <p:cBhvr>
                                        <p:cTn id="38" dur="26">
                                          <p:stCondLst>
                                            <p:cond delay="1642"/>
                                          </p:stCondLst>
                                        </p:cTn>
                                        <p:tgtEl>
                                          <p:spTgt spid="13314"/>
                                        </p:tgtEl>
                                      </p:cBhvr>
                                      <p:to x="100000" y="90000"/>
                                    </p:animScale>
                                    <p:animScale>
                                      <p:cBhvr>
                                        <p:cTn id="39" dur="166" decel="50000">
                                          <p:stCondLst>
                                            <p:cond delay="1668"/>
                                          </p:stCondLst>
                                        </p:cTn>
                                        <p:tgtEl>
                                          <p:spTgt spid="13314"/>
                                        </p:tgtEl>
                                      </p:cBhvr>
                                      <p:to x="100000" y="100000"/>
                                    </p:animScale>
                                    <p:animScale>
                                      <p:cBhvr>
                                        <p:cTn id="40" dur="26">
                                          <p:stCondLst>
                                            <p:cond delay="1808"/>
                                          </p:stCondLst>
                                        </p:cTn>
                                        <p:tgtEl>
                                          <p:spTgt spid="13314"/>
                                        </p:tgtEl>
                                      </p:cBhvr>
                                      <p:to x="100000" y="95000"/>
                                    </p:animScale>
                                    <p:animScale>
                                      <p:cBhvr>
                                        <p:cTn id="41" dur="166" decel="50000">
                                          <p:stCondLst>
                                            <p:cond delay="1834"/>
                                          </p:stCondLst>
                                        </p:cTn>
                                        <p:tgtEl>
                                          <p:spTgt spid="13314"/>
                                        </p:tgtEl>
                                      </p:cBhvr>
                                      <p:to x="100000" y="100000"/>
                                    </p:animScale>
                                  </p:childTnLst>
                                </p:cTn>
                              </p:par>
                            </p:childTnLst>
                          </p:cTn>
                        </p:par>
                      </p:childTnLst>
                    </p:cTn>
                  </p:par>
                  <p:par>
                    <p:cTn id="42" fill="hold" nodeType="clickPar">
                      <p:stCondLst>
                        <p:cond delay="indefinite"/>
                      </p:stCondLst>
                      <p:childTnLst>
                        <p:par>
                          <p:cTn id="43" fill="hold" nodeType="withGroup">
                            <p:stCondLst>
                              <p:cond delay="0"/>
                            </p:stCondLst>
                            <p:childTnLst>
                              <p:par>
                                <p:cTn id="44" presetID="50" presetClass="entr" presetSubtype="0" decel="100000" fill="hold" nodeType="clickEffect">
                                  <p:stCondLst>
                                    <p:cond delay="0"/>
                                  </p:stCondLst>
                                  <p:iterate type="lt">
                                    <p:tmPct val="0"/>
                                  </p:iterate>
                                  <p:childTnLst>
                                    <p:set>
                                      <p:cBhvr>
                                        <p:cTn id="45" dur="1" fill="hold">
                                          <p:stCondLst>
                                            <p:cond delay="0"/>
                                          </p:stCondLst>
                                        </p:cTn>
                                        <p:tgtEl>
                                          <p:spTgt spid="12"/>
                                        </p:tgtEl>
                                        <p:attrNameLst>
                                          <p:attrName>style.visibility</p:attrName>
                                        </p:attrNameLst>
                                      </p:cBhvr>
                                      <p:to>
                                        <p:strVal val="visible"/>
                                      </p:to>
                                    </p:set>
                                    <p:anim calcmode="lin" valueType="num">
                                      <p:cBhvr>
                                        <p:cTn id="46" dur="1000" fill="hold"/>
                                        <p:tgtEl>
                                          <p:spTgt spid="12"/>
                                        </p:tgtEl>
                                        <p:attrNameLst>
                                          <p:attrName>ppt_w</p:attrName>
                                        </p:attrNameLst>
                                      </p:cBhvr>
                                      <p:tavLst>
                                        <p:tav tm="0">
                                          <p:val>
                                            <p:strVal val="#ppt_w+.3"/>
                                          </p:val>
                                        </p:tav>
                                        <p:tav tm="100000">
                                          <p:val>
                                            <p:strVal val="#ppt_w"/>
                                          </p:val>
                                        </p:tav>
                                      </p:tavLst>
                                    </p:anim>
                                    <p:anim calcmode="lin" valueType="num">
                                      <p:cBhvr>
                                        <p:cTn id="47" dur="1000" fill="hold"/>
                                        <p:tgtEl>
                                          <p:spTgt spid="12"/>
                                        </p:tgtEl>
                                        <p:attrNameLst>
                                          <p:attrName>ppt_h</p:attrName>
                                        </p:attrNameLst>
                                      </p:cBhvr>
                                      <p:tavLst>
                                        <p:tav tm="0">
                                          <p:val>
                                            <p:strVal val="#ppt_h"/>
                                          </p:val>
                                        </p:tav>
                                        <p:tav tm="100000">
                                          <p:val>
                                            <p:strVal val="#ppt_h"/>
                                          </p:val>
                                        </p:tav>
                                      </p:tavLst>
                                    </p:anim>
                                    <p:animEffect transition="in" filter="fade">
                                      <p:cBhvr>
                                        <p:cTn id="48" dur="1000"/>
                                        <p:tgtEl>
                                          <p:spTgt spid="12"/>
                                        </p:tgtEl>
                                      </p:cBhvr>
                                    </p:animEffect>
                                  </p:childTnLst>
                                </p:cTn>
                              </p:par>
                              <p:par>
                                <p:cTn id="49" presetID="45" presetClass="exit" presetSubtype="0" fill="hold" nodeType="withEffect">
                                  <p:stCondLst>
                                    <p:cond delay="2000"/>
                                  </p:stCondLst>
                                  <p:iterate type="lt">
                                    <p:tmPct val="10000"/>
                                  </p:iterate>
                                  <p:childTnLst>
                                    <p:animEffect transition="out" filter="fade">
                                      <p:cBhvr>
                                        <p:cTn id="50" dur="1000"/>
                                        <p:tgtEl>
                                          <p:spTgt spid="12"/>
                                        </p:tgtEl>
                                      </p:cBhvr>
                                    </p:animEffect>
                                    <p:anim calcmode="lin" valueType="num">
                                      <p:cBhvr>
                                        <p:cTn id="51" dur="1000"/>
                                        <p:tgtEl>
                                          <p:spTgt spid="1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52" dur="1000"/>
                                        <p:tgtEl>
                                          <p:spTgt spid="12"/>
                                        </p:tgtEl>
                                        <p:attrNameLst>
                                          <p:attrName>ppt_h</p:attrName>
                                        </p:attrNameLst>
                                      </p:cBhvr>
                                      <p:tavLst>
                                        <p:tav tm="0">
                                          <p:val>
                                            <p:strVal val="ppt_h"/>
                                          </p:val>
                                        </p:tav>
                                        <p:tav tm="100000">
                                          <p:val>
                                            <p:strVal val="ppt_h"/>
                                          </p:val>
                                        </p:tav>
                                      </p:tavLst>
                                    </p:anim>
                                    <p:set>
                                      <p:cBhvr>
                                        <p:cTn id="53" dur="1" fill="hold">
                                          <p:stCondLst>
                                            <p:cond delay="999"/>
                                          </p:stCondLst>
                                        </p:cTn>
                                        <p:tgtEl>
                                          <p:spTgt spid="12"/>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50" presetClass="entr" presetSubtype="0" decel="100000" fill="hold" nodeType="clickEffect">
                                  <p:stCondLst>
                                    <p:cond delay="0"/>
                                  </p:stCondLst>
                                  <p:iterate type="lt">
                                    <p:tmPct val="0"/>
                                  </p:iterate>
                                  <p:childTnLst>
                                    <p:set>
                                      <p:cBhvr>
                                        <p:cTn id="57" dur="1" fill="hold">
                                          <p:stCondLst>
                                            <p:cond delay="0"/>
                                          </p:stCondLst>
                                        </p:cTn>
                                        <p:tgtEl>
                                          <p:spTgt spid="6"/>
                                        </p:tgtEl>
                                        <p:attrNameLst>
                                          <p:attrName>style.visibility</p:attrName>
                                        </p:attrNameLst>
                                      </p:cBhvr>
                                      <p:to>
                                        <p:strVal val="visible"/>
                                      </p:to>
                                    </p:set>
                                    <p:anim calcmode="lin" valueType="num">
                                      <p:cBhvr>
                                        <p:cTn id="58" dur="1000" fill="hold"/>
                                        <p:tgtEl>
                                          <p:spTgt spid="6"/>
                                        </p:tgtEl>
                                        <p:attrNameLst>
                                          <p:attrName>ppt_w</p:attrName>
                                        </p:attrNameLst>
                                      </p:cBhvr>
                                      <p:tavLst>
                                        <p:tav tm="0">
                                          <p:val>
                                            <p:strVal val="#ppt_w+.3"/>
                                          </p:val>
                                        </p:tav>
                                        <p:tav tm="100000">
                                          <p:val>
                                            <p:strVal val="#ppt_w"/>
                                          </p:val>
                                        </p:tav>
                                      </p:tavLst>
                                    </p:anim>
                                    <p:anim calcmode="lin" valueType="num">
                                      <p:cBhvr>
                                        <p:cTn id="59" dur="1000" fill="hold"/>
                                        <p:tgtEl>
                                          <p:spTgt spid="6"/>
                                        </p:tgtEl>
                                        <p:attrNameLst>
                                          <p:attrName>ppt_h</p:attrName>
                                        </p:attrNameLst>
                                      </p:cBhvr>
                                      <p:tavLst>
                                        <p:tav tm="0">
                                          <p:val>
                                            <p:strVal val="#ppt_h"/>
                                          </p:val>
                                        </p:tav>
                                        <p:tav tm="100000">
                                          <p:val>
                                            <p:strVal val="#ppt_h"/>
                                          </p:val>
                                        </p:tav>
                                      </p:tavLst>
                                    </p:anim>
                                    <p:animEffect transition="in" filter="fade">
                                      <p:cBhvr>
                                        <p:cTn id="60" dur="1000"/>
                                        <p:tgtEl>
                                          <p:spTgt spid="6"/>
                                        </p:tgtEl>
                                      </p:cBhvr>
                                    </p:animEffect>
                                  </p:childTnLst>
                                </p:cTn>
                              </p:par>
                              <p:par>
                                <p:cTn id="61" presetID="45" presetClass="exit" presetSubtype="0" fill="hold" nodeType="withEffect">
                                  <p:stCondLst>
                                    <p:cond delay="2000"/>
                                  </p:stCondLst>
                                  <p:iterate type="lt">
                                    <p:tmPct val="10000"/>
                                  </p:iterate>
                                  <p:childTnLst>
                                    <p:animEffect transition="out" filter="fade">
                                      <p:cBhvr>
                                        <p:cTn id="62" dur="1000"/>
                                        <p:tgtEl>
                                          <p:spTgt spid="6"/>
                                        </p:tgtEl>
                                      </p:cBhvr>
                                    </p:animEffect>
                                    <p:anim calcmode="lin" valueType="num">
                                      <p:cBhvr>
                                        <p:cTn id="63" dur="1000"/>
                                        <p:tgtEl>
                                          <p:spTgt spid="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64" dur="1000"/>
                                        <p:tgtEl>
                                          <p:spTgt spid="6"/>
                                        </p:tgtEl>
                                        <p:attrNameLst>
                                          <p:attrName>ppt_h</p:attrName>
                                        </p:attrNameLst>
                                      </p:cBhvr>
                                      <p:tavLst>
                                        <p:tav tm="0">
                                          <p:val>
                                            <p:strVal val="ppt_h"/>
                                          </p:val>
                                        </p:tav>
                                        <p:tav tm="100000">
                                          <p:val>
                                            <p:strVal val="ppt_h"/>
                                          </p:val>
                                        </p:tav>
                                      </p:tavLst>
                                    </p:anim>
                                    <p:set>
                                      <p:cBhvr>
                                        <p:cTn id="65" dur="1" fill="hold">
                                          <p:stCondLst>
                                            <p:cond delay="999"/>
                                          </p:stCondLst>
                                        </p:cTn>
                                        <p:tgtEl>
                                          <p:spTgt spid="6"/>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50" presetClass="entr" presetSubtype="0" decel="100000" fill="hold" nodeType="clickEffect">
                                  <p:stCondLst>
                                    <p:cond delay="0"/>
                                  </p:stCondLst>
                                  <p:iterate type="lt">
                                    <p:tmPct val="0"/>
                                  </p:iterate>
                                  <p:childTnLst>
                                    <p:set>
                                      <p:cBhvr>
                                        <p:cTn id="69" dur="1" fill="hold">
                                          <p:stCondLst>
                                            <p:cond delay="0"/>
                                          </p:stCondLst>
                                        </p:cTn>
                                        <p:tgtEl>
                                          <p:spTgt spid="9"/>
                                        </p:tgtEl>
                                        <p:attrNameLst>
                                          <p:attrName>style.visibility</p:attrName>
                                        </p:attrNameLst>
                                      </p:cBhvr>
                                      <p:to>
                                        <p:strVal val="visible"/>
                                      </p:to>
                                    </p:set>
                                    <p:anim calcmode="lin" valueType="num">
                                      <p:cBhvr>
                                        <p:cTn id="70" dur="1000" fill="hold"/>
                                        <p:tgtEl>
                                          <p:spTgt spid="9"/>
                                        </p:tgtEl>
                                        <p:attrNameLst>
                                          <p:attrName>ppt_w</p:attrName>
                                        </p:attrNameLst>
                                      </p:cBhvr>
                                      <p:tavLst>
                                        <p:tav tm="0">
                                          <p:val>
                                            <p:strVal val="#ppt_w+.3"/>
                                          </p:val>
                                        </p:tav>
                                        <p:tav tm="100000">
                                          <p:val>
                                            <p:strVal val="#ppt_w"/>
                                          </p:val>
                                        </p:tav>
                                      </p:tavLst>
                                    </p:anim>
                                    <p:anim calcmode="lin" valueType="num">
                                      <p:cBhvr>
                                        <p:cTn id="71" dur="1000" fill="hold"/>
                                        <p:tgtEl>
                                          <p:spTgt spid="9"/>
                                        </p:tgtEl>
                                        <p:attrNameLst>
                                          <p:attrName>ppt_h</p:attrName>
                                        </p:attrNameLst>
                                      </p:cBhvr>
                                      <p:tavLst>
                                        <p:tav tm="0">
                                          <p:val>
                                            <p:strVal val="#ppt_h"/>
                                          </p:val>
                                        </p:tav>
                                        <p:tav tm="100000">
                                          <p:val>
                                            <p:strVal val="#ppt_h"/>
                                          </p:val>
                                        </p:tav>
                                      </p:tavLst>
                                    </p:anim>
                                    <p:animEffect transition="in" filter="fade">
                                      <p:cBhvr>
                                        <p:cTn id="72" dur="1000"/>
                                        <p:tgtEl>
                                          <p:spTgt spid="9"/>
                                        </p:tgtEl>
                                      </p:cBhvr>
                                    </p:animEffect>
                                  </p:childTnLst>
                                </p:cTn>
                              </p:par>
                              <p:par>
                                <p:cTn id="73" presetID="45" presetClass="exit" presetSubtype="0" fill="hold" nodeType="withEffect">
                                  <p:stCondLst>
                                    <p:cond delay="2000"/>
                                  </p:stCondLst>
                                  <p:iterate type="lt">
                                    <p:tmPct val="10000"/>
                                  </p:iterate>
                                  <p:childTnLst>
                                    <p:animEffect transition="out" filter="fade">
                                      <p:cBhvr>
                                        <p:cTn id="74" dur="1000"/>
                                        <p:tgtEl>
                                          <p:spTgt spid="9"/>
                                        </p:tgtEl>
                                      </p:cBhvr>
                                    </p:animEffect>
                                    <p:anim calcmode="lin" valueType="num">
                                      <p:cBhvr>
                                        <p:cTn id="75" dur="1000"/>
                                        <p:tgtEl>
                                          <p:spTgt spid="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76" dur="1000"/>
                                        <p:tgtEl>
                                          <p:spTgt spid="9"/>
                                        </p:tgtEl>
                                        <p:attrNameLst>
                                          <p:attrName>ppt_h</p:attrName>
                                        </p:attrNameLst>
                                      </p:cBhvr>
                                      <p:tavLst>
                                        <p:tav tm="0">
                                          <p:val>
                                            <p:strVal val="ppt_h"/>
                                          </p:val>
                                        </p:tav>
                                        <p:tav tm="100000">
                                          <p:val>
                                            <p:strVal val="ppt_h"/>
                                          </p:val>
                                        </p:tav>
                                      </p:tavLst>
                                    </p:anim>
                                    <p:set>
                                      <p:cBhvr>
                                        <p:cTn id="77" dur="1" fill="hold">
                                          <p:stCondLst>
                                            <p:cond delay="999"/>
                                          </p:stCondLst>
                                        </p:cTn>
                                        <p:tgtEl>
                                          <p:spTgt spid="9"/>
                                        </p:tgtEl>
                                        <p:attrNameLst>
                                          <p:attrName>style.visibility</p:attrName>
                                        </p:attrNameLst>
                                      </p:cBhvr>
                                      <p:to>
                                        <p:strVal val="hidden"/>
                                      </p:to>
                                    </p:set>
                                  </p:childTnLst>
                                </p:cTn>
                              </p:par>
                            </p:childTnLst>
                          </p:cTn>
                        </p:par>
                      </p:childTnLst>
                    </p:cTn>
                  </p:par>
                  <p:par>
                    <p:cTn id="78" fill="hold" nodeType="clickPar">
                      <p:stCondLst>
                        <p:cond delay="indefinite"/>
                      </p:stCondLst>
                      <p:childTnLst>
                        <p:par>
                          <p:cTn id="79" fill="hold" nodeType="withGroup">
                            <p:stCondLst>
                              <p:cond delay="0"/>
                            </p:stCondLst>
                            <p:childTnLst>
                              <p:par>
                                <p:cTn id="80" presetID="50" presetClass="entr" presetSubtype="0" decel="100000" fill="hold" nodeType="clickEffect">
                                  <p:stCondLst>
                                    <p:cond delay="0"/>
                                  </p:stCondLst>
                                  <p:iterate type="lt">
                                    <p:tmPct val="0"/>
                                  </p:iterate>
                                  <p:childTnLst>
                                    <p:set>
                                      <p:cBhvr>
                                        <p:cTn id="81" dur="1" fill="hold">
                                          <p:stCondLst>
                                            <p:cond delay="0"/>
                                          </p:stCondLst>
                                        </p:cTn>
                                        <p:tgtEl>
                                          <p:spTgt spid="10"/>
                                        </p:tgtEl>
                                        <p:attrNameLst>
                                          <p:attrName>style.visibility</p:attrName>
                                        </p:attrNameLst>
                                      </p:cBhvr>
                                      <p:to>
                                        <p:strVal val="visible"/>
                                      </p:to>
                                    </p:set>
                                    <p:anim calcmode="lin" valueType="num">
                                      <p:cBhvr>
                                        <p:cTn id="82" dur="1000" fill="hold"/>
                                        <p:tgtEl>
                                          <p:spTgt spid="10"/>
                                        </p:tgtEl>
                                        <p:attrNameLst>
                                          <p:attrName>ppt_w</p:attrName>
                                        </p:attrNameLst>
                                      </p:cBhvr>
                                      <p:tavLst>
                                        <p:tav tm="0">
                                          <p:val>
                                            <p:strVal val="#ppt_w+.3"/>
                                          </p:val>
                                        </p:tav>
                                        <p:tav tm="100000">
                                          <p:val>
                                            <p:strVal val="#ppt_w"/>
                                          </p:val>
                                        </p:tav>
                                      </p:tavLst>
                                    </p:anim>
                                    <p:anim calcmode="lin" valueType="num">
                                      <p:cBhvr>
                                        <p:cTn id="83" dur="1000" fill="hold"/>
                                        <p:tgtEl>
                                          <p:spTgt spid="10"/>
                                        </p:tgtEl>
                                        <p:attrNameLst>
                                          <p:attrName>ppt_h</p:attrName>
                                        </p:attrNameLst>
                                      </p:cBhvr>
                                      <p:tavLst>
                                        <p:tav tm="0">
                                          <p:val>
                                            <p:strVal val="#ppt_h"/>
                                          </p:val>
                                        </p:tav>
                                        <p:tav tm="100000">
                                          <p:val>
                                            <p:strVal val="#ppt_h"/>
                                          </p:val>
                                        </p:tav>
                                      </p:tavLst>
                                    </p:anim>
                                    <p:animEffect transition="in" filter="fade">
                                      <p:cBhvr>
                                        <p:cTn id="84" dur="1000"/>
                                        <p:tgtEl>
                                          <p:spTgt spid="10"/>
                                        </p:tgtEl>
                                      </p:cBhvr>
                                    </p:animEffect>
                                  </p:childTnLst>
                                </p:cTn>
                              </p:par>
                              <p:par>
                                <p:cTn id="85" presetID="45" presetClass="exit" presetSubtype="0" fill="hold" nodeType="withEffect">
                                  <p:stCondLst>
                                    <p:cond delay="2000"/>
                                  </p:stCondLst>
                                  <p:iterate type="lt">
                                    <p:tmPct val="10000"/>
                                  </p:iterate>
                                  <p:childTnLst>
                                    <p:animEffect transition="out" filter="fade">
                                      <p:cBhvr>
                                        <p:cTn id="86" dur="1000"/>
                                        <p:tgtEl>
                                          <p:spTgt spid="10"/>
                                        </p:tgtEl>
                                      </p:cBhvr>
                                    </p:animEffect>
                                    <p:anim calcmode="lin" valueType="num">
                                      <p:cBhvr>
                                        <p:cTn id="87" dur="1000"/>
                                        <p:tgtEl>
                                          <p:spTgt spid="1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8" dur="1000"/>
                                        <p:tgtEl>
                                          <p:spTgt spid="10"/>
                                        </p:tgtEl>
                                        <p:attrNameLst>
                                          <p:attrName>ppt_h</p:attrName>
                                        </p:attrNameLst>
                                      </p:cBhvr>
                                      <p:tavLst>
                                        <p:tav tm="0">
                                          <p:val>
                                            <p:strVal val="ppt_h"/>
                                          </p:val>
                                        </p:tav>
                                        <p:tav tm="100000">
                                          <p:val>
                                            <p:strVal val="ppt_h"/>
                                          </p:val>
                                        </p:tav>
                                      </p:tavLst>
                                    </p:anim>
                                    <p:set>
                                      <p:cBhvr>
                                        <p:cTn id="89" dur="1" fill="hold">
                                          <p:stCondLst>
                                            <p:cond delay="999"/>
                                          </p:stCondLst>
                                        </p:cTn>
                                        <p:tgtEl>
                                          <p:spTgt spid="10"/>
                                        </p:tgtEl>
                                        <p:attrNameLst>
                                          <p:attrName>style.visibility</p:attrName>
                                        </p:attrNameLst>
                                      </p:cBhvr>
                                      <p:to>
                                        <p:strVal val="hidden"/>
                                      </p:to>
                                    </p:set>
                                  </p:childTnLst>
                                </p:cTn>
                              </p:par>
                            </p:childTnLst>
                          </p:cTn>
                        </p:par>
                      </p:childTnLst>
                    </p:cTn>
                  </p:par>
                  <p:par>
                    <p:cTn id="90" fill="hold" nodeType="clickPar">
                      <p:stCondLst>
                        <p:cond delay="indefinite"/>
                      </p:stCondLst>
                      <p:childTnLst>
                        <p:par>
                          <p:cTn id="91" fill="hold" nodeType="withGroup">
                            <p:stCondLst>
                              <p:cond delay="0"/>
                            </p:stCondLst>
                            <p:childTnLst>
                              <p:par>
                                <p:cTn id="92" presetID="50" presetClass="entr" presetSubtype="0" decel="100000" fill="hold" nodeType="clickEffect">
                                  <p:stCondLst>
                                    <p:cond delay="0"/>
                                  </p:stCondLst>
                                  <p:iterate type="lt">
                                    <p:tmPct val="0"/>
                                  </p:iterate>
                                  <p:childTnLst>
                                    <p:set>
                                      <p:cBhvr>
                                        <p:cTn id="93" dur="1" fill="hold">
                                          <p:stCondLst>
                                            <p:cond delay="0"/>
                                          </p:stCondLst>
                                        </p:cTn>
                                        <p:tgtEl>
                                          <p:spTgt spid="13"/>
                                        </p:tgtEl>
                                        <p:attrNameLst>
                                          <p:attrName>style.visibility</p:attrName>
                                        </p:attrNameLst>
                                      </p:cBhvr>
                                      <p:to>
                                        <p:strVal val="visible"/>
                                      </p:to>
                                    </p:set>
                                    <p:anim calcmode="lin" valueType="num">
                                      <p:cBhvr>
                                        <p:cTn id="94" dur="1000" fill="hold"/>
                                        <p:tgtEl>
                                          <p:spTgt spid="13"/>
                                        </p:tgtEl>
                                        <p:attrNameLst>
                                          <p:attrName>ppt_w</p:attrName>
                                        </p:attrNameLst>
                                      </p:cBhvr>
                                      <p:tavLst>
                                        <p:tav tm="0">
                                          <p:val>
                                            <p:strVal val="#ppt_w+.3"/>
                                          </p:val>
                                        </p:tav>
                                        <p:tav tm="100000">
                                          <p:val>
                                            <p:strVal val="#ppt_w"/>
                                          </p:val>
                                        </p:tav>
                                      </p:tavLst>
                                    </p:anim>
                                    <p:anim calcmode="lin" valueType="num">
                                      <p:cBhvr>
                                        <p:cTn id="95" dur="1000" fill="hold"/>
                                        <p:tgtEl>
                                          <p:spTgt spid="13"/>
                                        </p:tgtEl>
                                        <p:attrNameLst>
                                          <p:attrName>ppt_h</p:attrName>
                                        </p:attrNameLst>
                                      </p:cBhvr>
                                      <p:tavLst>
                                        <p:tav tm="0">
                                          <p:val>
                                            <p:strVal val="#ppt_h"/>
                                          </p:val>
                                        </p:tav>
                                        <p:tav tm="100000">
                                          <p:val>
                                            <p:strVal val="#ppt_h"/>
                                          </p:val>
                                        </p:tav>
                                      </p:tavLst>
                                    </p:anim>
                                    <p:animEffect transition="in" filter="fade">
                                      <p:cBhvr>
                                        <p:cTn id="96" dur="1000"/>
                                        <p:tgtEl>
                                          <p:spTgt spid="13"/>
                                        </p:tgtEl>
                                      </p:cBhvr>
                                    </p:animEffect>
                                  </p:childTnLst>
                                </p:cTn>
                              </p:par>
                              <p:par>
                                <p:cTn id="97" presetID="45" presetClass="exit" presetSubtype="0" fill="hold" nodeType="withEffect">
                                  <p:stCondLst>
                                    <p:cond delay="2000"/>
                                  </p:stCondLst>
                                  <p:iterate type="lt">
                                    <p:tmPct val="10000"/>
                                  </p:iterate>
                                  <p:childTnLst>
                                    <p:animEffect transition="out" filter="fade">
                                      <p:cBhvr>
                                        <p:cTn id="98" dur="1000"/>
                                        <p:tgtEl>
                                          <p:spTgt spid="13"/>
                                        </p:tgtEl>
                                      </p:cBhvr>
                                    </p:animEffect>
                                    <p:anim calcmode="lin" valueType="num">
                                      <p:cBhvr>
                                        <p:cTn id="99" dur="1000"/>
                                        <p:tgtEl>
                                          <p:spTgt spid="1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00" dur="1000"/>
                                        <p:tgtEl>
                                          <p:spTgt spid="13"/>
                                        </p:tgtEl>
                                        <p:attrNameLst>
                                          <p:attrName>ppt_h</p:attrName>
                                        </p:attrNameLst>
                                      </p:cBhvr>
                                      <p:tavLst>
                                        <p:tav tm="0">
                                          <p:val>
                                            <p:strVal val="ppt_h"/>
                                          </p:val>
                                        </p:tav>
                                        <p:tav tm="100000">
                                          <p:val>
                                            <p:strVal val="ppt_h"/>
                                          </p:val>
                                        </p:tav>
                                      </p:tavLst>
                                    </p:anim>
                                    <p:set>
                                      <p:cBhvr>
                                        <p:cTn id="101" dur="1" fill="hold">
                                          <p:stCondLst>
                                            <p:cond delay="999"/>
                                          </p:stCondLst>
                                        </p:cTn>
                                        <p:tgtEl>
                                          <p:spTgt spid="13"/>
                                        </p:tgtEl>
                                        <p:attrNameLst>
                                          <p:attrName>style.visibility</p:attrName>
                                        </p:attrNameLst>
                                      </p:cBhvr>
                                      <p:to>
                                        <p:strVal val="hidden"/>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50" presetClass="entr" presetSubtype="0" decel="100000" fill="hold" nodeType="clickEffect">
                                  <p:stCondLst>
                                    <p:cond delay="0"/>
                                  </p:stCondLst>
                                  <p:iterate type="lt">
                                    <p:tmPct val="0"/>
                                  </p:iterate>
                                  <p:childTnLst>
                                    <p:set>
                                      <p:cBhvr>
                                        <p:cTn id="105" dur="1" fill="hold">
                                          <p:stCondLst>
                                            <p:cond delay="0"/>
                                          </p:stCondLst>
                                        </p:cTn>
                                        <p:tgtEl>
                                          <p:spTgt spid="8"/>
                                        </p:tgtEl>
                                        <p:attrNameLst>
                                          <p:attrName>style.visibility</p:attrName>
                                        </p:attrNameLst>
                                      </p:cBhvr>
                                      <p:to>
                                        <p:strVal val="visible"/>
                                      </p:to>
                                    </p:set>
                                    <p:anim calcmode="lin" valueType="num">
                                      <p:cBhvr>
                                        <p:cTn id="106" dur="1000" fill="hold"/>
                                        <p:tgtEl>
                                          <p:spTgt spid="8"/>
                                        </p:tgtEl>
                                        <p:attrNameLst>
                                          <p:attrName>ppt_w</p:attrName>
                                        </p:attrNameLst>
                                      </p:cBhvr>
                                      <p:tavLst>
                                        <p:tav tm="0">
                                          <p:val>
                                            <p:strVal val="#ppt_w+.3"/>
                                          </p:val>
                                        </p:tav>
                                        <p:tav tm="100000">
                                          <p:val>
                                            <p:strVal val="#ppt_w"/>
                                          </p:val>
                                        </p:tav>
                                      </p:tavLst>
                                    </p:anim>
                                    <p:anim calcmode="lin" valueType="num">
                                      <p:cBhvr>
                                        <p:cTn id="107" dur="1000" fill="hold"/>
                                        <p:tgtEl>
                                          <p:spTgt spid="8"/>
                                        </p:tgtEl>
                                        <p:attrNameLst>
                                          <p:attrName>ppt_h</p:attrName>
                                        </p:attrNameLst>
                                      </p:cBhvr>
                                      <p:tavLst>
                                        <p:tav tm="0">
                                          <p:val>
                                            <p:strVal val="#ppt_h"/>
                                          </p:val>
                                        </p:tav>
                                        <p:tav tm="100000">
                                          <p:val>
                                            <p:strVal val="#ppt_h"/>
                                          </p:val>
                                        </p:tav>
                                      </p:tavLst>
                                    </p:anim>
                                    <p:animEffect transition="in" filter="fade">
                                      <p:cBhvr>
                                        <p:cTn id="108" dur="1000"/>
                                        <p:tgtEl>
                                          <p:spTgt spid="8"/>
                                        </p:tgtEl>
                                      </p:cBhvr>
                                    </p:animEffect>
                                  </p:childTnLst>
                                </p:cTn>
                              </p:par>
                              <p:par>
                                <p:cTn id="109" presetID="45" presetClass="exit" presetSubtype="0" fill="hold" nodeType="withEffect">
                                  <p:stCondLst>
                                    <p:cond delay="2000"/>
                                  </p:stCondLst>
                                  <p:iterate type="lt">
                                    <p:tmPct val="10000"/>
                                  </p:iterate>
                                  <p:childTnLst>
                                    <p:animEffect transition="out" filter="fade">
                                      <p:cBhvr>
                                        <p:cTn id="110" dur="1000"/>
                                        <p:tgtEl>
                                          <p:spTgt spid="8"/>
                                        </p:tgtEl>
                                      </p:cBhvr>
                                    </p:animEffect>
                                    <p:anim calcmode="lin" valueType="num">
                                      <p:cBhvr>
                                        <p:cTn id="111" dur="1000"/>
                                        <p:tgtEl>
                                          <p:spTgt spid="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2" dur="1000"/>
                                        <p:tgtEl>
                                          <p:spTgt spid="8"/>
                                        </p:tgtEl>
                                        <p:attrNameLst>
                                          <p:attrName>ppt_h</p:attrName>
                                        </p:attrNameLst>
                                      </p:cBhvr>
                                      <p:tavLst>
                                        <p:tav tm="0">
                                          <p:val>
                                            <p:strVal val="ppt_h"/>
                                          </p:val>
                                        </p:tav>
                                        <p:tav tm="100000">
                                          <p:val>
                                            <p:strVal val="ppt_h"/>
                                          </p:val>
                                        </p:tav>
                                      </p:tavLst>
                                    </p:anim>
                                    <p:set>
                                      <p:cBhvr>
                                        <p:cTn id="113" dur="1" fill="hold">
                                          <p:stCondLst>
                                            <p:cond delay="999"/>
                                          </p:stCondLst>
                                        </p:cTn>
                                        <p:tgtEl>
                                          <p:spTgt spid="8"/>
                                        </p:tgtEl>
                                        <p:attrNameLst>
                                          <p:attrName>style.visibility</p:attrName>
                                        </p:attrNameLst>
                                      </p:cBhvr>
                                      <p:to>
                                        <p:strVal val="hidden"/>
                                      </p:to>
                                    </p:se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50" presetClass="entr" presetSubtype="0" decel="100000" fill="hold" nodeType="clickEffect">
                                  <p:stCondLst>
                                    <p:cond delay="0"/>
                                  </p:stCondLst>
                                  <p:iterate type="lt">
                                    <p:tmPct val="0"/>
                                  </p:iterate>
                                  <p:childTnLst>
                                    <p:set>
                                      <p:cBhvr>
                                        <p:cTn id="117" dur="1" fill="hold">
                                          <p:stCondLst>
                                            <p:cond delay="0"/>
                                          </p:stCondLst>
                                        </p:cTn>
                                        <p:tgtEl>
                                          <p:spTgt spid="11"/>
                                        </p:tgtEl>
                                        <p:attrNameLst>
                                          <p:attrName>style.visibility</p:attrName>
                                        </p:attrNameLst>
                                      </p:cBhvr>
                                      <p:to>
                                        <p:strVal val="visible"/>
                                      </p:to>
                                    </p:set>
                                    <p:anim calcmode="lin" valueType="num">
                                      <p:cBhvr>
                                        <p:cTn id="118" dur="1000" fill="hold"/>
                                        <p:tgtEl>
                                          <p:spTgt spid="11"/>
                                        </p:tgtEl>
                                        <p:attrNameLst>
                                          <p:attrName>ppt_w</p:attrName>
                                        </p:attrNameLst>
                                      </p:cBhvr>
                                      <p:tavLst>
                                        <p:tav tm="0">
                                          <p:val>
                                            <p:strVal val="#ppt_w+.3"/>
                                          </p:val>
                                        </p:tav>
                                        <p:tav tm="100000">
                                          <p:val>
                                            <p:strVal val="#ppt_w"/>
                                          </p:val>
                                        </p:tav>
                                      </p:tavLst>
                                    </p:anim>
                                    <p:anim calcmode="lin" valueType="num">
                                      <p:cBhvr>
                                        <p:cTn id="119" dur="1000" fill="hold"/>
                                        <p:tgtEl>
                                          <p:spTgt spid="11"/>
                                        </p:tgtEl>
                                        <p:attrNameLst>
                                          <p:attrName>ppt_h</p:attrName>
                                        </p:attrNameLst>
                                      </p:cBhvr>
                                      <p:tavLst>
                                        <p:tav tm="0">
                                          <p:val>
                                            <p:strVal val="#ppt_h"/>
                                          </p:val>
                                        </p:tav>
                                        <p:tav tm="100000">
                                          <p:val>
                                            <p:strVal val="#ppt_h"/>
                                          </p:val>
                                        </p:tav>
                                      </p:tavLst>
                                    </p:anim>
                                    <p:animEffect transition="in" filter="fade">
                                      <p:cBhvr>
                                        <p:cTn id="120" dur="1000"/>
                                        <p:tgtEl>
                                          <p:spTgt spid="11"/>
                                        </p:tgtEl>
                                      </p:cBhvr>
                                    </p:animEffect>
                                  </p:childTnLst>
                                </p:cTn>
                              </p:par>
                              <p:par>
                                <p:cTn id="121" presetID="45" presetClass="exit" presetSubtype="0" fill="hold" nodeType="withEffect">
                                  <p:stCondLst>
                                    <p:cond delay="2000"/>
                                  </p:stCondLst>
                                  <p:iterate type="lt">
                                    <p:tmPct val="10000"/>
                                  </p:iterate>
                                  <p:childTnLst>
                                    <p:animEffect transition="out" filter="fade">
                                      <p:cBhvr>
                                        <p:cTn id="122" dur="1000"/>
                                        <p:tgtEl>
                                          <p:spTgt spid="11"/>
                                        </p:tgtEl>
                                      </p:cBhvr>
                                    </p:animEffect>
                                    <p:anim calcmode="lin" valueType="num">
                                      <p:cBhvr>
                                        <p:cTn id="123" dur="1000"/>
                                        <p:tgtEl>
                                          <p:spTgt spid="1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1000"/>
                                        <p:tgtEl>
                                          <p:spTgt spid="11"/>
                                        </p:tgtEl>
                                        <p:attrNameLst>
                                          <p:attrName>ppt_h</p:attrName>
                                        </p:attrNameLst>
                                      </p:cBhvr>
                                      <p:tavLst>
                                        <p:tav tm="0">
                                          <p:val>
                                            <p:strVal val="ppt_h"/>
                                          </p:val>
                                        </p:tav>
                                        <p:tav tm="100000">
                                          <p:val>
                                            <p:strVal val="ppt_h"/>
                                          </p:val>
                                        </p:tav>
                                      </p:tavLst>
                                    </p:anim>
                                    <p:set>
                                      <p:cBhvr>
                                        <p:cTn id="125" dur="1" fill="hold">
                                          <p:stCondLst>
                                            <p:cond delay="9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4" grpId="0"/>
      <p:bldP spid="1331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EBEE95B-733A-40D7-A07F-DC883885289B}"/>
              </a:ext>
            </a:extLst>
          </p:cNvPr>
          <p:cNvSpPr>
            <a:spLocks noGrp="1"/>
          </p:cNvSpPr>
          <p:nvPr>
            <p:ph idx="1"/>
          </p:nvPr>
        </p:nvSpPr>
        <p:spPr>
          <a:xfrm>
            <a:off x="381000" y="914400"/>
            <a:ext cx="8229600" cy="4525963"/>
          </a:xfrm>
        </p:spPr>
        <p:txBody>
          <a:bodyPr>
            <a:noAutofit/>
          </a:bodyPr>
          <a:lstStyle/>
          <a:p>
            <a:pPr algn="just">
              <a:buFont typeface="Wingdings" panose="05000000000000000000" pitchFamily="2" charset="2"/>
              <a:buChar char="q"/>
            </a:pPr>
            <a:endParaRPr lang="en-IN" sz="1800" dirty="0" smtClean="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As </a:t>
            </a:r>
            <a:r>
              <a:rPr lang="en-IN" sz="1800" dirty="0">
                <a:latin typeface="Times New Roman" panose="02020603050405020304" pitchFamily="18" charset="0"/>
                <a:cs typeface="Times New Roman" panose="02020603050405020304" pitchFamily="18" charset="0"/>
              </a:rPr>
              <a:t>the worldwide consumerism and environmentalism movements mature, today’s marketers are being called on to develop sustainable marketing practices. Corporate ethics and social responsibility have become hot topics for almost every business. </a:t>
            </a:r>
          </a:p>
          <a:p>
            <a:pPr algn="just"/>
            <a:r>
              <a:rPr lang="en-IN" sz="1800" dirty="0">
                <a:latin typeface="Times New Roman" panose="02020603050405020304" pitchFamily="18" charset="0"/>
                <a:cs typeface="Times New Roman" panose="02020603050405020304" pitchFamily="18" charset="0"/>
              </a:rPr>
              <a:t>Some companies, such as Patagonia, Timberland, Method, Ben &amp; Jerry’s, and others, practice caring </a:t>
            </a:r>
            <a:r>
              <a:rPr lang="en-IN" sz="1800" dirty="0" smtClean="0">
                <a:latin typeface="Times New Roman" panose="02020603050405020304" pitchFamily="18" charset="0"/>
                <a:cs typeface="Times New Roman" panose="02020603050405020304" pitchFamily="18" charset="0"/>
              </a:rPr>
              <a:t>capitalism. </a:t>
            </a:r>
          </a:p>
          <a:p>
            <a:pPr algn="just"/>
            <a:r>
              <a:rPr lang="en-IN" sz="1800" dirty="0" smtClean="0">
                <a:latin typeface="Times New Roman" panose="02020603050405020304" pitchFamily="18" charset="0"/>
                <a:cs typeface="Times New Roman" panose="02020603050405020304" pitchFamily="18" charset="0"/>
              </a:rPr>
              <a:t>For </a:t>
            </a:r>
            <a:r>
              <a:rPr lang="en-IN" sz="1800" dirty="0">
                <a:latin typeface="Times New Roman" panose="02020603050405020304" pitchFamily="18" charset="0"/>
                <a:cs typeface="Times New Roman" panose="02020603050405020304" pitchFamily="18" charset="0"/>
              </a:rPr>
              <a:t>example, Ben &amp; Jerry’s, a division of Unilever, has long prided itself on being a “values-led business,” one that creates “linked prosperity” for everyone connected to the brand—from suppliers to employees to customers and communities.</a:t>
            </a:r>
          </a:p>
          <a:p>
            <a:pPr algn="just"/>
            <a:r>
              <a:rPr lang="en-IN" sz="1800" dirty="0">
                <a:latin typeface="Times New Roman" panose="02020603050405020304" pitchFamily="18" charset="0"/>
                <a:cs typeface="Times New Roman" panose="02020603050405020304" pitchFamily="18" charset="0"/>
              </a:rPr>
              <a:t>Under its three-part mission, Ben &amp; Jerry’s wants to make fantastic ice cream (product mission), manage the company for sustainable financial growth ( economic mission), and use the company “in innovative ways to make the world a better place” (social mission).</a:t>
            </a:r>
          </a:p>
        </p:txBody>
      </p:sp>
      <p:pic>
        <p:nvPicPr>
          <p:cNvPr id="4" name="Picture 3">
            <a:extLst>
              <a:ext uri="{FF2B5EF4-FFF2-40B4-BE49-F238E27FC236}">
                <a16:creationId xmlns="" xmlns:a16="http://schemas.microsoft.com/office/drawing/2014/main" id="{188F94E6-AC9A-4BB3-B73B-D674F1C88EF1}"/>
              </a:ext>
            </a:extLst>
          </p:cNvPr>
          <p:cNvPicPr>
            <a:picLocks noChangeAspect="1"/>
          </p:cNvPicPr>
          <p:nvPr/>
        </p:nvPicPr>
        <p:blipFill rotWithShape="1">
          <a:blip r:embed="rId4"/>
          <a:srcRect l="14166" t="26296" r="47500" b="27778"/>
          <a:stretch/>
        </p:blipFill>
        <p:spPr>
          <a:xfrm>
            <a:off x="5105400" y="4572000"/>
            <a:ext cx="3458631" cy="1646296"/>
          </a:xfrm>
          <a:prstGeom prst="rect">
            <a:avLst/>
          </a:prstGeom>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
        <p:nvSpPr>
          <p:cNvPr id="5" name="Rectangle 4"/>
          <p:cNvSpPr/>
          <p:nvPr/>
        </p:nvSpPr>
        <p:spPr>
          <a:xfrm>
            <a:off x="533400" y="228600"/>
            <a:ext cx="8077200" cy="830997"/>
          </a:xfrm>
          <a:prstGeom prst="rect">
            <a:avLst/>
          </a:prstGeom>
        </p:spPr>
        <p:txBody>
          <a:bodyPr wrap="square">
            <a:spAutoFit/>
          </a:bodyPr>
          <a:lstStyle/>
          <a:p>
            <a:pPr algn="ctr"/>
            <a:r>
              <a:rPr lang="en-IN" sz="2400" dirty="0" smtClean="0">
                <a:latin typeface="Times New Roman" panose="02020603050405020304" pitchFamily="18" charset="0"/>
                <a:cs typeface="Times New Roman" panose="02020603050405020304" pitchFamily="18" charset="0"/>
              </a:rPr>
              <a:t> SUSTAINABLE MARKETING—THE CALL FOR MORE ENVIRONMENTAL AND SOCIAL RESPONSIBILITY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5445201"/>
      </p:ext>
    </p:ext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36FB71-25C9-4F0B-AB71-D1BF0650F28E}"/>
              </a:ext>
            </a:extLst>
          </p:cNvPr>
          <p:cNvSpPr>
            <a:spLocks noGrp="1"/>
          </p:cNvSpPr>
          <p:nvPr>
            <p:ph type="title"/>
          </p:nvPr>
        </p:nvSpPr>
        <p:spPr>
          <a:xfrm>
            <a:off x="381000" y="0"/>
            <a:ext cx="8229600" cy="1143000"/>
          </a:xfrm>
        </p:spPr>
        <p:txBody>
          <a:bodyPr>
            <a:normAutofit fontScale="90000"/>
          </a:bodyPr>
          <a:lstStyle/>
          <a:p>
            <a:r>
              <a:rPr lang="en-IN" sz="2400" dirty="0"/>
              <a:t>AN EXPANDED MODEL OF THE MARKETING PROCESS</a:t>
            </a:r>
            <a:br>
              <a:rPr lang="en-IN" sz="2400" dirty="0"/>
            </a:br>
            <a:endParaRPr lang="en-IN" sz="2400" dirty="0"/>
          </a:p>
        </p:txBody>
      </p:sp>
      <p:sp>
        <p:nvSpPr>
          <p:cNvPr id="3" name="Footer Placeholder 2"/>
          <p:cNvSpPr>
            <a:spLocks noGrp="1"/>
          </p:cNvSpPr>
          <p:nvPr>
            <p:ph type="ftr" sz="quarter" idx="11"/>
          </p:nvPr>
        </p:nvSpPr>
        <p:spPr/>
        <p:txBody>
          <a:bodyPr/>
          <a:lstStyle/>
          <a:p>
            <a:r>
              <a:rPr lang="en-US" smtClean="0"/>
              <a:t>Chp 1: Marketing: Creating Customer Value and Engagement</a:t>
            </a:r>
            <a:endParaRPr lang="en-US"/>
          </a:p>
        </p:txBody>
      </p:sp>
      <p:pic>
        <p:nvPicPr>
          <p:cNvPr id="4" name="Picture 3" descr="Chart explains an expanded model of the Marketing proce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06" y="838200"/>
            <a:ext cx="7881778" cy="4770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0961253"/>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22" name="Title 1"/>
          <p:cNvSpPr>
            <a:spLocks noGrp="1"/>
          </p:cNvSpPr>
          <p:nvPr>
            <p:ph type="title"/>
          </p:nvPr>
        </p:nvSpPr>
        <p:spPr>
          <a:xfrm>
            <a:off x="533400" y="91440"/>
            <a:ext cx="8001000" cy="1143000"/>
          </a:xfrm>
        </p:spPr>
        <p:txBody>
          <a:bodyPr/>
          <a:lstStyle/>
          <a:p>
            <a:pPr eaLnBrk="1" hangingPunct="1"/>
            <a:r>
              <a:rPr lang="en-US" altLang="en-US" sz="2400" dirty="0">
                <a:cs typeface="Times New Roman" pitchFamily="18" charset="0"/>
              </a:rPr>
              <a:t>WHAT IS MARKETING ?</a:t>
            </a:r>
          </a:p>
        </p:txBody>
      </p:sp>
      <p:sp>
        <p:nvSpPr>
          <p:cNvPr id="2" name="Content Placeholder 1">
            <a:extLst>
              <a:ext uri="{FF2B5EF4-FFF2-40B4-BE49-F238E27FC236}">
                <a16:creationId xmlns="" xmlns:a16="http://schemas.microsoft.com/office/drawing/2014/main" id="{8FF56C1C-112C-4513-A344-6A79C64F4ED7}"/>
              </a:ext>
            </a:extLst>
          </p:cNvPr>
          <p:cNvSpPr>
            <a:spLocks noGrp="1"/>
          </p:cNvSpPr>
          <p:nvPr>
            <p:ph idx="1"/>
          </p:nvPr>
        </p:nvSpPr>
        <p:spPr>
          <a:xfrm>
            <a:off x="419100" y="1066800"/>
            <a:ext cx="8229600" cy="45259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ctr">
              <a:buNone/>
            </a:pPr>
            <a:r>
              <a:rPr lang="en-IN" sz="1800" dirty="0">
                <a:latin typeface="Times New Roman" panose="02020603050405020304" pitchFamily="18" charset="0"/>
                <a:cs typeface="Times New Roman" panose="02020603050405020304" pitchFamily="18" charset="0"/>
              </a:rPr>
              <a:t>According to management guru Peter Drucker, </a:t>
            </a:r>
            <a:endParaRPr lang="en-IN" sz="1800" dirty="0" smtClean="0">
              <a:latin typeface="Times New Roman" panose="02020603050405020304" pitchFamily="18" charset="0"/>
              <a:cs typeface="Times New Roman" panose="02020603050405020304" pitchFamily="18" charset="0"/>
            </a:endParaRPr>
          </a:p>
          <a:p>
            <a:pPr marL="0" indent="0" algn="ctr">
              <a:buNone/>
            </a:pPr>
            <a:r>
              <a:rPr lang="en-IN" sz="1800" dirty="0" smtClean="0">
                <a:latin typeface="Times New Roman" panose="02020603050405020304" pitchFamily="18" charset="0"/>
                <a:cs typeface="Times New Roman" panose="02020603050405020304" pitchFamily="18" charset="0"/>
              </a:rPr>
              <a:t>“</a:t>
            </a:r>
            <a:r>
              <a:rPr lang="en-IN" sz="1800" dirty="0">
                <a:latin typeface="Times New Roman" panose="02020603050405020304" pitchFamily="18" charset="0"/>
                <a:cs typeface="Times New Roman" panose="02020603050405020304" pitchFamily="18" charset="0"/>
              </a:rPr>
              <a:t>The aim of marketing is to make selling unnecessary.”</a:t>
            </a:r>
          </a:p>
          <a:p>
            <a:pPr algn="just"/>
            <a:endParaRPr lang="en-IN" sz="1800" dirty="0" smtClean="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marL="0" indent="0" algn="ctr">
              <a:buNone/>
            </a:pPr>
            <a:r>
              <a:rPr lang="en-IN" sz="1800" dirty="0" smtClean="0">
                <a:latin typeface="Times New Roman" panose="02020603050405020304" pitchFamily="18" charset="0"/>
                <a:cs typeface="Times New Roman" panose="02020603050405020304" pitchFamily="18" charset="0"/>
              </a:rPr>
              <a:t>Marketing </a:t>
            </a:r>
            <a:r>
              <a:rPr lang="en-IN" sz="1800" dirty="0">
                <a:latin typeface="Times New Roman" panose="02020603050405020304" pitchFamily="18" charset="0"/>
                <a:cs typeface="Times New Roman" panose="02020603050405020304" pitchFamily="18" charset="0"/>
              </a:rPr>
              <a:t>must be understood not in the old sense of making a sale—“telling and selling”—but in the new sense of satisfying customer needs. </a:t>
            </a:r>
          </a:p>
          <a:p>
            <a:pPr marL="0" indent="0" algn="just">
              <a:buNone/>
            </a:pPr>
            <a:endParaRPr lang="en-IN" sz="1800" dirty="0" smtClean="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ctr">
              <a:buNone/>
            </a:pPr>
            <a:r>
              <a:rPr lang="en-IN" sz="1800" dirty="0" smtClean="0">
                <a:latin typeface="Times New Roman" panose="02020603050405020304" pitchFamily="18" charset="0"/>
                <a:cs typeface="Times New Roman" panose="02020603050405020304" pitchFamily="18" charset="0"/>
              </a:rPr>
              <a:t>The </a:t>
            </a:r>
            <a:r>
              <a:rPr lang="en-IN" sz="1800" dirty="0">
                <a:latin typeface="Times New Roman" panose="02020603050405020304" pitchFamily="18" charset="0"/>
                <a:cs typeface="Times New Roman" panose="02020603050405020304" pitchFamily="18" charset="0"/>
              </a:rPr>
              <a:t>simplest definition of marketing is: Marketing is engaging customers and managing profitable customer relationships. </a:t>
            </a:r>
          </a:p>
        </p:txBody>
      </p:sp>
      <p:pic>
        <p:nvPicPr>
          <p:cNvPr id="3074" name="Picture 2" descr="Image result for marketing">
            <a:hlinkClick r:id="rId4"/>
            <a:extLst>
              <a:ext uri="{FF2B5EF4-FFF2-40B4-BE49-F238E27FC236}">
                <a16:creationId xmlns="" xmlns:a16="http://schemas.microsoft.com/office/drawing/2014/main" id="{18912F23-B0C9-4C07-9C1F-230F01F2A4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4912" y="4419600"/>
            <a:ext cx="3633788" cy="16619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pPr>
              <a:defRPr/>
            </a:pPr>
            <a:r>
              <a:rPr lang="en-US" smtClean="0"/>
              <a:t>Chp 1: Marketing: Creating Customer Value and Engagement</a:t>
            </a:r>
            <a:endParaRPr lang="en-US"/>
          </a:p>
        </p:txBody>
      </p:sp>
    </p:spTree>
    <p:extLst>
      <p:ext uri="{BB962C8B-B14F-4D97-AF65-F5344CB8AC3E}">
        <p14:creationId xmlns:p14="http://schemas.microsoft.com/office/powerpoint/2010/main" val="3442948996"/>
      </p:ext>
    </p:extLst>
  </p:cSld>
  <p:clrMapOvr>
    <a:overrideClrMapping bg1="lt1" tx1="dk1" bg2="lt2" tx2="dk2" accent1="accent1" accent2="accent2" accent3="accent3" accent4="accent4" accent5="accent5" accent6="accent6" hlink="hlink" folHlink="folHlink"/>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22" name="Title 1"/>
          <p:cNvSpPr>
            <a:spLocks noGrp="1"/>
          </p:cNvSpPr>
          <p:nvPr>
            <p:ph type="title"/>
          </p:nvPr>
        </p:nvSpPr>
        <p:spPr>
          <a:xfrm>
            <a:off x="533400" y="91440"/>
            <a:ext cx="8001000" cy="1143000"/>
          </a:xfrm>
        </p:spPr>
        <p:txBody>
          <a:bodyPr/>
          <a:lstStyle/>
          <a:p>
            <a:pPr eaLnBrk="1" hangingPunct="1"/>
            <a:r>
              <a:rPr lang="en-US" altLang="en-US" sz="2400" dirty="0">
                <a:cs typeface="Times New Roman" pitchFamily="18" charset="0"/>
              </a:rPr>
              <a:t>WHAT IS MARKETING ?</a:t>
            </a:r>
          </a:p>
        </p:txBody>
      </p:sp>
      <p:sp>
        <p:nvSpPr>
          <p:cNvPr id="2" name="Content Placeholder 1">
            <a:extLst>
              <a:ext uri="{FF2B5EF4-FFF2-40B4-BE49-F238E27FC236}">
                <a16:creationId xmlns="" xmlns:a16="http://schemas.microsoft.com/office/drawing/2014/main" id="{8FF56C1C-112C-4513-A344-6A79C64F4ED7}"/>
              </a:ext>
            </a:extLst>
          </p:cNvPr>
          <p:cNvSpPr>
            <a:spLocks noGrp="1"/>
          </p:cNvSpPr>
          <p:nvPr>
            <p:ph idx="1"/>
          </p:nvPr>
        </p:nvSpPr>
        <p:spPr>
          <a:xfrm>
            <a:off x="609600" y="1233522"/>
            <a:ext cx="8229600" cy="45259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US" sz="1800" dirty="0" smtClean="0">
                <a:latin typeface="Times New Roman" panose="02020603050405020304" pitchFamily="18" charset="0"/>
                <a:cs typeface="Times New Roman" panose="02020603050405020304" pitchFamily="18" charset="0"/>
              </a:rPr>
              <a:t>Phillip </a:t>
            </a:r>
            <a:r>
              <a:rPr lang="en-US" sz="1800" dirty="0">
                <a:latin typeface="Times New Roman" panose="02020603050405020304" pitchFamily="18" charset="0"/>
                <a:cs typeface="Times New Roman" panose="02020603050405020304" pitchFamily="18" charset="0"/>
              </a:rPr>
              <a:t>Kotler defines marketing as a societal process by which individuals and groups obtain what they need and want through creating, offering and freely exchanging products and services of value to each other.</a:t>
            </a:r>
          </a:p>
          <a:p>
            <a:pPr algn="just"/>
            <a:endParaRPr lang="en-US" sz="1800" dirty="0" smtClean="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The </a:t>
            </a:r>
            <a:r>
              <a:rPr lang="en-IN" sz="1800" dirty="0">
                <a:latin typeface="Times New Roman" panose="02020603050405020304" pitchFamily="18" charset="0"/>
                <a:cs typeface="Times New Roman" panose="02020603050405020304" pitchFamily="18" charset="0"/>
              </a:rPr>
              <a:t>twofold goal of marketing is </a:t>
            </a:r>
            <a:r>
              <a:rPr lang="en-IN" sz="1800" dirty="0" smtClean="0">
                <a:latin typeface="Times New Roman" panose="02020603050405020304" pitchFamily="18" charset="0"/>
                <a:cs typeface="Times New Roman" panose="02020603050405020304" pitchFamily="18" charset="0"/>
              </a:rPr>
              <a:t>to: </a:t>
            </a:r>
          </a:p>
          <a:p>
            <a:pPr marL="800100" lvl="1" indent="-342900" algn="just">
              <a:buFont typeface="+mj-lt"/>
              <a:buAutoNum type="arabicPeriod"/>
            </a:pPr>
            <a:r>
              <a:rPr lang="en-IN" sz="1800" dirty="0" smtClean="0">
                <a:latin typeface="Times New Roman" panose="02020603050405020304" pitchFamily="18" charset="0"/>
                <a:cs typeface="Times New Roman" panose="02020603050405020304" pitchFamily="18" charset="0"/>
              </a:rPr>
              <a:t>attract </a:t>
            </a:r>
            <a:r>
              <a:rPr lang="en-IN" sz="1800" dirty="0">
                <a:latin typeface="Times New Roman" panose="02020603050405020304" pitchFamily="18" charset="0"/>
                <a:cs typeface="Times New Roman" panose="02020603050405020304" pitchFamily="18" charset="0"/>
              </a:rPr>
              <a:t>new customers by promising superior value and </a:t>
            </a:r>
            <a:endParaRPr lang="en-IN" sz="1800" dirty="0" smtClean="0">
              <a:latin typeface="Times New Roman" panose="02020603050405020304" pitchFamily="18" charset="0"/>
              <a:cs typeface="Times New Roman" panose="02020603050405020304" pitchFamily="18" charset="0"/>
            </a:endParaRPr>
          </a:p>
          <a:p>
            <a:pPr marL="800100" lvl="1" indent="-342900" algn="just">
              <a:buFont typeface="+mj-lt"/>
              <a:buAutoNum type="arabicPeriod"/>
            </a:pPr>
            <a:r>
              <a:rPr lang="en-IN" sz="1800" dirty="0" smtClean="0">
                <a:latin typeface="Times New Roman" panose="02020603050405020304" pitchFamily="18" charset="0"/>
                <a:cs typeface="Times New Roman" panose="02020603050405020304" pitchFamily="18" charset="0"/>
              </a:rPr>
              <a:t>to </a:t>
            </a:r>
            <a:r>
              <a:rPr lang="en-IN" sz="1800" dirty="0">
                <a:latin typeface="Times New Roman" panose="02020603050405020304" pitchFamily="18" charset="0"/>
                <a:cs typeface="Times New Roman" panose="02020603050405020304" pitchFamily="18" charset="0"/>
              </a:rPr>
              <a:t>keep and grow current customers by delivering value and satisfaction.</a:t>
            </a:r>
          </a:p>
        </p:txBody>
      </p:sp>
      <p:pic>
        <p:nvPicPr>
          <p:cNvPr id="3074" name="Picture 2" descr="Image result for marketing">
            <a:hlinkClick r:id="rId4"/>
            <a:extLst>
              <a:ext uri="{FF2B5EF4-FFF2-40B4-BE49-F238E27FC236}">
                <a16:creationId xmlns="" xmlns:a16="http://schemas.microsoft.com/office/drawing/2014/main" id="{18912F23-B0C9-4C07-9C1F-230F01F2A4A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15000" y="4572000"/>
            <a:ext cx="2999031" cy="1371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pPr>
              <a:defRPr/>
            </a:pPr>
            <a:r>
              <a:rPr lang="en-US" smtClean="0"/>
              <a:t>Chp 1: Marketing: Creating Customer Value and Engagement</a:t>
            </a:r>
            <a:endParaRPr lang="en-US"/>
          </a:p>
        </p:txBody>
      </p:sp>
    </p:spTree>
    <p:extLst>
      <p:ext uri="{BB962C8B-B14F-4D97-AF65-F5344CB8AC3E}">
        <p14:creationId xmlns:p14="http://schemas.microsoft.com/office/powerpoint/2010/main" val="697353983"/>
      </p:ext>
    </p:extLst>
  </p:cSld>
  <p:clrMapOvr>
    <a:overrideClrMapping bg1="lt1" tx1="dk1" bg2="lt2" tx2="dk2" accent1="accent1" accent2="accent2" accent3="accent3" accent4="accent4" accent5="accent5" accent6="accent6" hlink="hlink" folHlink="folHlink"/>
  </p:clrMapOvr>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22" name="Title 1"/>
          <p:cNvSpPr>
            <a:spLocks noGrp="1"/>
          </p:cNvSpPr>
          <p:nvPr>
            <p:ph type="title"/>
          </p:nvPr>
        </p:nvSpPr>
        <p:spPr>
          <a:xfrm>
            <a:off x="533400" y="91440"/>
            <a:ext cx="8001000" cy="1143000"/>
          </a:xfrm>
        </p:spPr>
        <p:txBody>
          <a:bodyPr/>
          <a:lstStyle/>
          <a:p>
            <a:pPr eaLnBrk="1" hangingPunct="1"/>
            <a:r>
              <a:rPr lang="en-US" altLang="en-US" sz="2400" dirty="0">
                <a:cs typeface="Times New Roman" pitchFamily="18" charset="0"/>
              </a:rPr>
              <a:t>WHAT IS MARKETING ?</a:t>
            </a:r>
          </a:p>
        </p:txBody>
      </p:sp>
      <p:sp>
        <p:nvSpPr>
          <p:cNvPr id="2" name="Content Placeholder 1">
            <a:extLst>
              <a:ext uri="{FF2B5EF4-FFF2-40B4-BE49-F238E27FC236}">
                <a16:creationId xmlns="" xmlns:a16="http://schemas.microsoft.com/office/drawing/2014/main" id="{8FF56C1C-112C-4513-A344-6A79C64F4ED7}"/>
              </a:ext>
            </a:extLst>
          </p:cNvPr>
          <p:cNvSpPr>
            <a:spLocks noGrp="1"/>
          </p:cNvSpPr>
          <p:nvPr>
            <p:ph idx="1"/>
          </p:nvPr>
        </p:nvSpPr>
        <p:spPr>
          <a:xfrm>
            <a:off x="609600" y="1417637"/>
            <a:ext cx="3352800" cy="45259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ctr">
              <a:buNone/>
            </a:pPr>
            <a:endParaRPr lang="en-US" sz="2400" dirty="0" smtClean="0"/>
          </a:p>
          <a:p>
            <a:pPr marL="0" indent="0" algn="ctr">
              <a:buNone/>
            </a:pPr>
            <a:r>
              <a:rPr lang="en-US" sz="2400" dirty="0" smtClean="0"/>
              <a:t>The </a:t>
            </a:r>
            <a:r>
              <a:rPr lang="en-US" sz="2400" dirty="0"/>
              <a:t>simplest definition is </a:t>
            </a:r>
            <a:r>
              <a:rPr lang="en-US" sz="2400" dirty="0" smtClean="0"/>
              <a:t>this one</a:t>
            </a:r>
            <a:r>
              <a:rPr lang="en-US" sz="2400" dirty="0"/>
              <a:t>: </a:t>
            </a:r>
            <a:endParaRPr lang="en-US" sz="2400" dirty="0" smtClean="0"/>
          </a:p>
          <a:p>
            <a:pPr marL="0" indent="0" algn="ctr">
              <a:buNone/>
            </a:pPr>
            <a:r>
              <a:rPr lang="en-US" sz="2400" i="1" dirty="0" smtClean="0"/>
              <a:t>“Marketing </a:t>
            </a:r>
            <a:r>
              <a:rPr lang="en-US" sz="2400" i="1" dirty="0"/>
              <a:t>is engaging customers and managing profitable customer </a:t>
            </a:r>
            <a:r>
              <a:rPr lang="en-US" sz="2400" i="1" dirty="0" smtClean="0"/>
              <a:t>relationships”.</a:t>
            </a:r>
            <a:endParaRPr lang="en-IN" sz="2400" dirty="0">
              <a:latin typeface="Times New Roman" panose="02020603050405020304" pitchFamily="18" charset="0"/>
              <a:cs typeface="Times New Roman" panose="02020603050405020304" pitchFamily="18" charset="0"/>
            </a:endParaRPr>
          </a:p>
        </p:txBody>
      </p:sp>
      <p:sp>
        <p:nvSpPr>
          <p:cNvPr id="3" name="Footer Placeholder 2"/>
          <p:cNvSpPr>
            <a:spLocks noGrp="1"/>
          </p:cNvSpPr>
          <p:nvPr>
            <p:ph type="ftr" sz="quarter" idx="11"/>
          </p:nvPr>
        </p:nvSpPr>
        <p:spPr/>
        <p:txBody>
          <a:bodyPr/>
          <a:lstStyle/>
          <a:p>
            <a:pPr>
              <a:defRPr/>
            </a:pPr>
            <a:r>
              <a:rPr lang="en-US" smtClean="0"/>
              <a:t>Chp 1: Marketing: Creating Customer Value and Engagement</a:t>
            </a:r>
            <a:endParaRPr lang="en-US"/>
          </a:p>
        </p:txBody>
      </p:sp>
      <p:pic>
        <p:nvPicPr>
          <p:cNvPr id="6" name="Picture 2" descr="Photo shows a man showing a mobile screen to a young woman. She holds a phone in her hand and is also looking intently at what the man is showing"/>
          <p:cNvPicPr>
            <a:picLocks noChangeAspect="1" noChangeArrowheads="1"/>
          </p:cNvPicPr>
          <p:nvPr/>
        </p:nvPicPr>
        <p:blipFill>
          <a:blip r:embed="rId4" cstate="print">
            <a:extLst>
              <a:ext uri="{28A0092B-C50C-407E-A947-70E740481C1C}">
                <a14:useLocalDpi xmlns:a14="http://schemas.microsoft.com/office/drawing/2010/main" val="0"/>
              </a:ext>
            </a:extLst>
          </a:blip>
          <a:srcRect l="1598" t="2191" b="2048"/>
          <a:stretch>
            <a:fillRect/>
          </a:stretch>
        </p:blipFill>
        <p:spPr bwMode="auto">
          <a:xfrm>
            <a:off x="4640581" y="1806575"/>
            <a:ext cx="4040187"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2800" y="4449763"/>
            <a:ext cx="40640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90562444"/>
      </p:ext>
    </p:extLst>
  </p:cSld>
  <p:clrMapOvr>
    <a:overrideClrMapping bg1="lt1" tx1="dk1" bg2="lt2" tx2="dk2" accent1="accent1" accent2="accent2" accent3="accent3" accent4="accent4" accent5="accent5" accent6="accent6" hlink="hlink" folHlink="folHlink"/>
  </p:clrMapOvr>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59C6F4C-129E-452A-A907-6FFE27834A2B}"/>
              </a:ext>
            </a:extLst>
          </p:cNvPr>
          <p:cNvSpPr>
            <a:spLocks noGrp="1"/>
          </p:cNvSpPr>
          <p:nvPr>
            <p:ph idx="1"/>
          </p:nvPr>
        </p:nvSpPr>
        <p:spPr>
          <a:xfrm>
            <a:off x="457200" y="685800"/>
            <a:ext cx="4550572" cy="54403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just">
              <a:buNone/>
            </a:pPr>
            <a:r>
              <a:rPr lang="en-IN" sz="1800" b="1" dirty="0">
                <a:latin typeface="Times New Roman" panose="02020603050405020304" pitchFamily="18" charset="0"/>
                <a:cs typeface="Times New Roman" panose="02020603050405020304" pitchFamily="18" charset="0"/>
              </a:rPr>
              <a:t>For example:</a:t>
            </a:r>
          </a:p>
          <a:p>
            <a:pPr algn="just"/>
            <a:r>
              <a:rPr lang="en-IN" sz="1800" dirty="0">
                <a:latin typeface="Times New Roman" panose="02020603050405020304" pitchFamily="18" charset="0"/>
                <a:cs typeface="Times New Roman" panose="02020603050405020304" pitchFamily="18" charset="0"/>
              </a:rPr>
              <a:t>Nike leaves its competitors in the dust by delivering on its promise to inspire and help everyday athletes to “Just do it.” </a:t>
            </a:r>
          </a:p>
          <a:p>
            <a:pPr algn="just"/>
            <a:r>
              <a:rPr lang="en-IN" sz="1800" dirty="0">
                <a:latin typeface="Times New Roman" panose="02020603050405020304" pitchFamily="18" charset="0"/>
                <a:cs typeface="Times New Roman" panose="02020603050405020304" pitchFamily="18" charset="0"/>
              </a:rPr>
              <a:t>Amazon dominants the online marketplace by creating a world-class online buying experience that helps customers to “find and discover anything they might want to buy online.” </a:t>
            </a:r>
          </a:p>
          <a:p>
            <a:pPr algn="just"/>
            <a:r>
              <a:rPr lang="en-IN" sz="1800" dirty="0">
                <a:latin typeface="Times New Roman" panose="02020603050405020304" pitchFamily="18" charset="0"/>
                <a:cs typeface="Times New Roman" panose="02020603050405020304" pitchFamily="18" charset="0"/>
              </a:rPr>
              <a:t>Facebook has attracted more than 1.5 billion active web and mobile users worldwide by helping them to “connect and share with the people in their lives.”</a:t>
            </a:r>
          </a:p>
          <a:p>
            <a:pPr algn="just"/>
            <a:r>
              <a:rPr lang="en-IN" sz="1800" dirty="0">
                <a:latin typeface="Times New Roman" panose="02020603050405020304" pitchFamily="18" charset="0"/>
                <a:cs typeface="Times New Roman" panose="02020603050405020304" pitchFamily="18" charset="0"/>
              </a:rPr>
              <a:t>And Coca-Cola has earned an impressive 49 percent global share of the carbonated beverage market—more than twice Pepsi’s share—by fulfilling its “Taste the Feeling” motto</a:t>
            </a:r>
          </a:p>
        </p:txBody>
      </p:sp>
      <p:pic>
        <p:nvPicPr>
          <p:cNvPr id="4098" name="Picture 2" descr="Image result for nike logo">
            <a:hlinkClick r:id="rId4"/>
            <a:extLst>
              <a:ext uri="{FF2B5EF4-FFF2-40B4-BE49-F238E27FC236}">
                <a16:creationId xmlns="" xmlns:a16="http://schemas.microsoft.com/office/drawing/2014/main" id="{1294303D-E87D-4512-B942-3626E05414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6867" y="951754"/>
            <a:ext cx="1447800" cy="10341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amazon logo">
            <a:hlinkClick r:id="rId6"/>
            <a:extLst>
              <a:ext uri="{FF2B5EF4-FFF2-40B4-BE49-F238E27FC236}">
                <a16:creationId xmlns="" xmlns:a16="http://schemas.microsoft.com/office/drawing/2014/main" id="{AC9DA73E-30D8-47CA-B205-29804457167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800" y="1787177"/>
            <a:ext cx="1871154" cy="178021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facebook logo">
            <a:hlinkClick r:id="rId8"/>
            <a:extLst>
              <a:ext uri="{FF2B5EF4-FFF2-40B4-BE49-F238E27FC236}">
                <a16:creationId xmlns="" xmlns:a16="http://schemas.microsoft.com/office/drawing/2014/main" id="{E9A58004-62E5-4D74-99EC-690D681C01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9594" y="3276600"/>
            <a:ext cx="1192496" cy="119249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coca cola logo">
            <a:hlinkClick r:id="rId10"/>
            <a:extLst>
              <a:ext uri="{FF2B5EF4-FFF2-40B4-BE49-F238E27FC236}">
                <a16:creationId xmlns="" xmlns:a16="http://schemas.microsoft.com/office/drawing/2014/main" id="{840240A6-EA52-4833-BABC-349ED12F8B4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81800" y="4648200"/>
            <a:ext cx="1575181" cy="66249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pPr>
              <a:defRPr/>
            </a:pPr>
            <a:r>
              <a:rPr lang="en-US" smtClean="0"/>
              <a:t>Chp 1: Marketing: Creating Customer Value and Engagement</a:t>
            </a:r>
            <a:endParaRPr lang="en-US"/>
          </a:p>
        </p:txBody>
      </p:sp>
    </p:spTree>
    <p:extLst>
      <p:ext uri="{BB962C8B-B14F-4D97-AF65-F5344CB8AC3E}">
        <p14:creationId xmlns:p14="http://schemas.microsoft.com/office/powerpoint/2010/main" val="97358052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AFD649-3141-4F07-94E2-1E6F8F7FD97E}"/>
              </a:ext>
            </a:extLst>
          </p:cNvPr>
          <p:cNvSpPr>
            <a:spLocks noGrp="1"/>
          </p:cNvSpPr>
          <p:nvPr>
            <p:ph type="title"/>
          </p:nvPr>
        </p:nvSpPr>
        <p:spPr>
          <a:xfrm>
            <a:off x="457200" y="-152400"/>
            <a:ext cx="8229600" cy="1143000"/>
          </a:xfrm>
        </p:spPr>
        <p:txBody>
          <a:bodyPr/>
          <a:lstStyle/>
          <a:p>
            <a:r>
              <a:rPr lang="en-IN" sz="2400" dirty="0"/>
              <a:t>THE MARKETING PROCESS</a:t>
            </a:r>
          </a:p>
        </p:txBody>
      </p:sp>
      <p:sp>
        <p:nvSpPr>
          <p:cNvPr id="3" name="Footer Placeholder 2"/>
          <p:cNvSpPr>
            <a:spLocks noGrp="1"/>
          </p:cNvSpPr>
          <p:nvPr>
            <p:ph type="ftr" sz="quarter" idx="11"/>
          </p:nvPr>
        </p:nvSpPr>
        <p:spPr/>
        <p:txBody>
          <a:bodyPr/>
          <a:lstStyle/>
          <a:p>
            <a:pPr>
              <a:defRPr/>
            </a:pPr>
            <a:r>
              <a:rPr lang="en-US" smtClean="0"/>
              <a:t>Chp 1: Marketing: Creating Customer Value and Engagement</a:t>
            </a:r>
            <a:endParaRPr lang="en-US"/>
          </a:p>
        </p:txBody>
      </p:sp>
      <p:pic>
        <p:nvPicPr>
          <p:cNvPr id="5" name="Picture 4"/>
          <p:cNvPicPr>
            <a:picLocks noChangeAspect="1"/>
          </p:cNvPicPr>
          <p:nvPr/>
        </p:nvPicPr>
        <p:blipFill rotWithShape="1">
          <a:blip r:embed="rId4"/>
          <a:srcRect l="10734" t="25778" r="19530" b="43984"/>
          <a:stretch/>
        </p:blipFill>
        <p:spPr>
          <a:xfrm>
            <a:off x="381000" y="914400"/>
            <a:ext cx="8610600" cy="25908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685800" y="3836075"/>
            <a:ext cx="7772400" cy="2031325"/>
          </a:xfrm>
          <a:prstGeom prst="rect">
            <a:avLst/>
          </a:prstGeom>
        </p:spPr>
        <p:txBody>
          <a:bodyPr wrap="square">
            <a:spAutoFit/>
          </a:bodyPr>
          <a:lstStyle/>
          <a:p>
            <a:pPr algn="just"/>
            <a:r>
              <a:rPr lang="en-IN" dirty="0">
                <a:latin typeface="Times New Roman" panose="02020603050405020304" pitchFamily="18" charset="0"/>
                <a:cs typeface="Times New Roman" panose="02020603050405020304" pitchFamily="18" charset="0"/>
              </a:rPr>
              <a:t>The five-step model of the marketing process is used for creating and capturing customer value. </a:t>
            </a:r>
          </a:p>
          <a:p>
            <a:pPr algn="just"/>
            <a:r>
              <a:rPr lang="en-IN" dirty="0">
                <a:latin typeface="Times New Roman" panose="02020603050405020304" pitchFamily="18" charset="0"/>
                <a:cs typeface="Times New Roman" panose="02020603050405020304" pitchFamily="18" charset="0"/>
              </a:rPr>
              <a:t>In the first four steps, i.e., companies work to understand consumers, create customer value, and build strong customer relationships. </a:t>
            </a:r>
          </a:p>
          <a:p>
            <a:pPr algn="just"/>
            <a:r>
              <a:rPr lang="en-IN" dirty="0">
                <a:latin typeface="Times New Roman" panose="02020603050405020304" pitchFamily="18" charset="0"/>
                <a:cs typeface="Times New Roman" panose="02020603050405020304" pitchFamily="18" charset="0"/>
              </a:rPr>
              <a:t>In the final step,  companies reap the rewards of creating superior customer value. </a:t>
            </a:r>
          </a:p>
          <a:p>
            <a:pPr algn="just"/>
            <a:r>
              <a:rPr lang="en-IN" dirty="0">
                <a:latin typeface="Times New Roman" panose="02020603050405020304" pitchFamily="18" charset="0"/>
                <a:cs typeface="Times New Roman" panose="02020603050405020304" pitchFamily="18" charset="0"/>
              </a:rPr>
              <a:t>By creating value for consumers, they in turn capture value from consumers in the form of sales, profits, and long-term customer equity.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7530413"/>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latin typeface="Times New Roman" panose="02020603050405020304" pitchFamily="18" charset="0"/>
                <a:cs typeface="Times New Roman" panose="02020603050405020304" pitchFamily="18" charset="0"/>
              </a:rPr>
              <a:t>GUESS THE COMPANY</a:t>
            </a:r>
            <a:endParaRPr lang="en-IN" sz="32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US" smtClean="0"/>
              <a:t>Chp 1: Marketing: Creating Customer Value and Engagement</a:t>
            </a:r>
            <a:endParaRPr lang="en-US"/>
          </a:p>
        </p:txBody>
      </p:sp>
      <p:pic>
        <p:nvPicPr>
          <p:cNvPr id="59394" name="Picture 2" descr="Image result for nik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971800"/>
            <a:ext cx="520197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701022"/>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6" name="Picture 2" descr="Image result for nike shoes">
            <a:hlinkClick r:id="rId4"/>
            <a:extLst>
              <a:ext uri="{FF2B5EF4-FFF2-40B4-BE49-F238E27FC236}">
                <a16:creationId xmlns="" xmlns:a16="http://schemas.microsoft.com/office/drawing/2014/main" id="{0E5181F3-2659-440A-8F9E-A66AEA2A7E7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2805" b="25071"/>
          <a:stretch/>
        </p:blipFill>
        <p:spPr bwMode="auto">
          <a:xfrm>
            <a:off x="6781800" y="4876800"/>
            <a:ext cx="2123574" cy="1295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 xmlns:a16="http://schemas.microsoft.com/office/drawing/2014/main" id="{06A3BA01-35A9-4A92-8AD0-75FC9ADE6F7D}"/>
              </a:ext>
            </a:extLst>
          </p:cNvPr>
          <p:cNvSpPr>
            <a:spLocks noGrp="1"/>
          </p:cNvSpPr>
          <p:nvPr>
            <p:ph type="title"/>
          </p:nvPr>
        </p:nvSpPr>
        <p:spPr/>
        <p:txBody>
          <a:bodyPr/>
          <a:lstStyle/>
          <a:p>
            <a:r>
              <a:rPr lang="en-IN" sz="2400" dirty="0"/>
              <a:t>NIKE’S CUSTOMER VALUE-DRIVEN MARKETING</a:t>
            </a:r>
          </a:p>
        </p:txBody>
      </p:sp>
      <p:sp>
        <p:nvSpPr>
          <p:cNvPr id="2" name="Content Placeholder 1">
            <a:extLst>
              <a:ext uri="{FF2B5EF4-FFF2-40B4-BE49-F238E27FC236}">
                <a16:creationId xmlns="" xmlns:a16="http://schemas.microsoft.com/office/drawing/2014/main" id="{017D3801-297F-4B08-92B3-B2E3E2207865}"/>
              </a:ext>
            </a:extLst>
          </p:cNvPr>
          <p:cNvSpPr>
            <a:spLocks noGrp="1"/>
          </p:cNvSpPr>
          <p:nvPr>
            <p:ph idx="1"/>
          </p:nvPr>
        </p:nvSpPr>
        <p:spPr>
          <a:xfrm>
            <a:off x="457200" y="1166018"/>
            <a:ext cx="8229600" cy="4525963"/>
          </a:xfrm>
        </p:spPr>
        <p:txBody>
          <a:bodyPr/>
          <a:lstStyle/>
          <a:p>
            <a:pPr algn="just"/>
            <a:r>
              <a:rPr lang="en-IN" sz="1800" dirty="0">
                <a:latin typeface="Times New Roman" panose="02020603050405020304" pitchFamily="18" charset="0"/>
                <a:cs typeface="Times New Roman" panose="02020603050405020304" pitchFamily="18" charset="0"/>
              </a:rPr>
              <a:t>Over the past 50 years, through innovative marketing, Nike has built the ever-present swoosh into one of the world’s best-known brand symbols. </a:t>
            </a:r>
          </a:p>
          <a:p>
            <a:pPr algn="just"/>
            <a:r>
              <a:rPr lang="en-IN" sz="1800" dirty="0">
                <a:latin typeface="Times New Roman" panose="02020603050405020304" pitchFamily="18" charset="0"/>
                <a:cs typeface="Times New Roman" panose="02020603050405020304" pitchFamily="18" charset="0"/>
              </a:rPr>
              <a:t>Product innovation has always been a cornerstone of Nike’s success. </a:t>
            </a:r>
          </a:p>
          <a:p>
            <a:pPr algn="just"/>
            <a:r>
              <a:rPr lang="en-IN" sz="1800" dirty="0">
                <a:latin typeface="Times New Roman" panose="02020603050405020304" pitchFamily="18" charset="0"/>
                <a:cs typeface="Times New Roman" panose="02020603050405020304" pitchFamily="18" charset="0"/>
              </a:rPr>
              <a:t>Nike makes outstanding shoes, clothing, and gear, whether for basketball, football, and baseball or golf, skateboarding, wall climbing, bicycling, and hiking.</a:t>
            </a:r>
          </a:p>
          <a:p>
            <a:pPr algn="just"/>
            <a:r>
              <a:rPr lang="en-IN" sz="1800" dirty="0">
                <a:latin typeface="Times New Roman" panose="02020603050405020304" pitchFamily="18" charset="0"/>
                <a:cs typeface="Times New Roman" panose="02020603050405020304" pitchFamily="18" charset="0"/>
              </a:rPr>
              <a:t>But from the start, a brash, young Nike revolutionized sports marketing. </a:t>
            </a:r>
          </a:p>
          <a:p>
            <a:pPr algn="just"/>
            <a:r>
              <a:rPr lang="en-IN" sz="1800" dirty="0">
                <a:latin typeface="Times New Roman" panose="02020603050405020304" pitchFamily="18" charset="0"/>
                <a:cs typeface="Times New Roman" panose="02020603050405020304" pitchFamily="18" charset="0"/>
              </a:rPr>
              <a:t>To build image and market share, the brand lavishly outspent competitors on big-name endorsements, splashy promotional events, and big-budget, in-your-face “Just do it” ads. </a:t>
            </a:r>
          </a:p>
          <a:p>
            <a:pPr algn="just"/>
            <a:r>
              <a:rPr lang="en-IN" sz="1800" dirty="0">
                <a:latin typeface="Times New Roman" panose="02020603050405020304" pitchFamily="18" charset="0"/>
                <a:cs typeface="Times New Roman" panose="02020603050405020304" pitchFamily="18" charset="0"/>
              </a:rPr>
              <a:t>Whereas competitors stressed technical performance, Nike built customer engagement and relationships. </a:t>
            </a:r>
          </a:p>
          <a:p>
            <a:pPr algn="just"/>
            <a:r>
              <a:rPr lang="en-IN" sz="1800" dirty="0">
                <a:latin typeface="Times New Roman" panose="02020603050405020304" pitchFamily="18" charset="0"/>
                <a:cs typeface="Times New Roman" panose="02020603050405020304" pitchFamily="18" charset="0"/>
              </a:rPr>
              <a:t>Beyond shoes, Nike marketed a way of life, a genuine  passion for sports, a “just-do-it” attitude. Customers didn’t just wear their Nikes, they experienced them. </a:t>
            </a:r>
          </a:p>
        </p:txBody>
      </p:sp>
      <p:sp>
        <p:nvSpPr>
          <p:cNvPr id="4" name="Footer Placeholder 3"/>
          <p:cNvSpPr>
            <a:spLocks noGrp="1"/>
          </p:cNvSpPr>
          <p:nvPr>
            <p:ph type="ftr" sz="quarter" idx="11"/>
          </p:nvPr>
        </p:nvSpPr>
        <p:spPr/>
        <p:txBody>
          <a:bodyPr/>
          <a:lstStyle/>
          <a:p>
            <a:pPr>
              <a:defRPr/>
            </a:pPr>
            <a:r>
              <a:rPr lang="en-US" smtClean="0"/>
              <a:t>Chp 1: Marketing: Creating Customer Value and Engagement</a:t>
            </a:r>
            <a:endParaRPr lang="en-US"/>
          </a:p>
        </p:txBody>
      </p:sp>
    </p:spTree>
    <p:extLst>
      <p:ext uri="{BB962C8B-B14F-4D97-AF65-F5344CB8AC3E}">
        <p14:creationId xmlns:p14="http://schemas.microsoft.com/office/powerpoint/2010/main" val="4154183450"/>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CE8C931-B8B6-4C26-A25B-DC6A1E429381}"/>
              </a:ext>
            </a:extLst>
          </p:cNvPr>
          <p:cNvSpPr>
            <a:spLocks noGrp="1"/>
          </p:cNvSpPr>
          <p:nvPr>
            <p:ph idx="1"/>
          </p:nvPr>
        </p:nvSpPr>
        <p:spPr>
          <a:xfrm>
            <a:off x="457200" y="152400"/>
            <a:ext cx="8229600" cy="45259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gn="just"/>
            <a:r>
              <a:rPr lang="en-IN" sz="1800" dirty="0">
                <a:latin typeface="Times New Roman" panose="02020603050405020304" pitchFamily="18" charset="0"/>
                <a:cs typeface="Times New Roman" panose="02020603050405020304" pitchFamily="18" charset="0"/>
              </a:rPr>
              <a:t>Nike’s innovative use of online, mobile, and social media recently earned the brand the title of “top genius” in “digital IQ” among 42 sportswear companies in one digital consultancy’s rankings. </a:t>
            </a:r>
          </a:p>
          <a:p>
            <a:pPr algn="just"/>
            <a:r>
              <a:rPr lang="en-IN" sz="1800" dirty="0">
                <a:latin typeface="Times New Roman" panose="02020603050405020304" pitchFamily="18" charset="0"/>
                <a:cs typeface="Times New Roman" panose="02020603050405020304" pitchFamily="18" charset="0"/>
              </a:rPr>
              <a:t>Nike also placed first in creating brand “tribes”—large groups of highly engaged users—with the help of social media platforms such as Facebook, Twitter, Snapchat, Instagram, YouTube, and Pinterest. </a:t>
            </a:r>
            <a:endParaRPr lang="en-IN" sz="1800" dirty="0" smtClean="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smtClean="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smtClean="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US" sz="1800" dirty="0" smtClean="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For example, the main Nike Facebook page has more than 23 million Likes. The Nike Soccer page adds another 42 million, the Nike Basketball page 7 million more, and Nike Running another 6 million. </a:t>
            </a:r>
          </a:p>
          <a:p>
            <a:pPr algn="just"/>
            <a:r>
              <a:rPr lang="en-IN" sz="1800" dirty="0">
                <a:latin typeface="Times New Roman" panose="02020603050405020304" pitchFamily="18" charset="0"/>
                <a:cs typeface="Times New Roman" panose="02020603050405020304" pitchFamily="18" charset="0"/>
              </a:rPr>
              <a:t>More than just numbers, Nike’s social media presence engages customers at a high level, gets them talking with each other about the brand, and weaves the brand into their daily lives. </a:t>
            </a:r>
          </a:p>
        </p:txBody>
      </p:sp>
      <p:pic>
        <p:nvPicPr>
          <p:cNvPr id="2050" name="Picture 2" descr="Image result for nike on social media">
            <a:hlinkClick r:id="rId4"/>
            <a:extLst>
              <a:ext uri="{FF2B5EF4-FFF2-40B4-BE49-F238E27FC236}">
                <a16:creationId xmlns="" xmlns:a16="http://schemas.microsoft.com/office/drawing/2014/main" id="{3E9FAEA3-DB70-4E94-878A-DCF58215510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14600" y="2133600"/>
            <a:ext cx="4852987" cy="20384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pPr>
              <a:defRPr/>
            </a:pPr>
            <a:r>
              <a:rPr lang="en-US" smtClean="0"/>
              <a:t>Chp 1: Marketing: Creating Customer Value and Engagement</a:t>
            </a:r>
            <a:endParaRPr lang="en-US"/>
          </a:p>
        </p:txBody>
      </p:sp>
    </p:spTree>
    <p:extLst>
      <p:ext uri="{BB962C8B-B14F-4D97-AF65-F5344CB8AC3E}">
        <p14:creationId xmlns:p14="http://schemas.microsoft.com/office/powerpoint/2010/main" val="78874189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90466" name="Title 1"/>
          <p:cNvSpPr>
            <a:spLocks noGrp="1"/>
          </p:cNvSpPr>
          <p:nvPr>
            <p:ph type="title"/>
          </p:nvPr>
        </p:nvSpPr>
        <p:spPr/>
        <p:txBody>
          <a:bodyPr/>
          <a:lstStyle/>
          <a:p>
            <a:pPr eaLnBrk="1" hangingPunct="1"/>
            <a:r>
              <a:rPr lang="en-US" altLang="en-US" sz="2400" b="1" smtClean="0">
                <a:latin typeface="Century" panose="02040604050505020304" pitchFamily="18" charset="0"/>
              </a:rPr>
              <a:t>SESSION DETAILS</a:t>
            </a:r>
          </a:p>
        </p:txBody>
      </p:sp>
      <p:sp>
        <p:nvSpPr>
          <p:cNvPr id="190467" name="Content Placeholder 2"/>
          <p:cNvSpPr>
            <a:spLocks noGrp="1"/>
          </p:cNvSpPr>
          <p:nvPr>
            <p:ph idx="1"/>
          </p:nvPr>
        </p:nvSpPr>
        <p:spPr/>
        <p:txBody>
          <a:bodyPr/>
          <a:lstStyle/>
          <a:p>
            <a:pPr eaLnBrk="1" hangingPunct="1"/>
            <a:r>
              <a:rPr lang="en-US" altLang="en-US" sz="1600" smtClean="0">
                <a:latin typeface="Century" panose="02040604050505020304" pitchFamily="18" charset="0"/>
              </a:rPr>
              <a:t>All the Best for Semester II</a:t>
            </a:r>
          </a:p>
          <a:p>
            <a:pPr eaLnBrk="1" hangingPunct="1"/>
            <a:endParaRPr lang="en-US" altLang="en-US" sz="1600" smtClean="0">
              <a:latin typeface="Century" panose="02040604050505020304" pitchFamily="18" charset="0"/>
            </a:endParaRPr>
          </a:p>
          <a:p>
            <a:pPr eaLnBrk="1" hangingPunct="1"/>
            <a:r>
              <a:rPr lang="en-US" altLang="en-US" sz="1600" smtClean="0">
                <a:latin typeface="Century" panose="02040604050505020304" pitchFamily="18" charset="0"/>
              </a:rPr>
              <a:t>New Courses – New Challenges</a:t>
            </a:r>
          </a:p>
          <a:p>
            <a:pPr eaLnBrk="1" hangingPunct="1"/>
            <a:endParaRPr lang="en-US" altLang="en-US" sz="1600" smtClean="0">
              <a:latin typeface="Century" panose="02040604050505020304" pitchFamily="18" charset="0"/>
            </a:endParaRPr>
          </a:p>
          <a:p>
            <a:pPr eaLnBrk="1" hangingPunct="1"/>
            <a:r>
              <a:rPr lang="en-US" altLang="en-US" sz="1600" smtClean="0">
                <a:latin typeface="Century" panose="02040604050505020304" pitchFamily="18" charset="0"/>
              </a:rPr>
              <a:t>Please type your Queries and wait for your turn.</a:t>
            </a:r>
          </a:p>
          <a:p>
            <a:pPr eaLnBrk="1" hangingPunct="1"/>
            <a:endParaRPr lang="en-US" altLang="en-US" sz="1600" smtClean="0">
              <a:latin typeface="Century" panose="02040604050505020304" pitchFamily="18" charset="0"/>
            </a:endParaRPr>
          </a:p>
          <a:p>
            <a:pPr eaLnBrk="1" hangingPunct="1"/>
            <a:r>
              <a:rPr lang="en-US" altLang="en-US" sz="1600" smtClean="0">
                <a:latin typeface="Century" panose="02040604050505020304" pitchFamily="18" charset="0"/>
              </a:rPr>
              <a:t>Kindly answer all the Polls or Multiple Choice Question.</a:t>
            </a:r>
          </a:p>
          <a:p>
            <a:pPr eaLnBrk="1" hangingPunct="1"/>
            <a:endParaRPr lang="en-US" altLang="en-US" sz="1600" smtClean="0">
              <a:latin typeface="Century" panose="02040604050505020304" pitchFamily="18" charset="0"/>
            </a:endParaRPr>
          </a:p>
          <a:p>
            <a:pPr eaLnBrk="1" hangingPunct="1"/>
            <a:endParaRPr lang="en-US" altLang="en-US" sz="1600" smtClean="0">
              <a:latin typeface="Century" panose="02040604050505020304" pitchFamily="18" charset="0"/>
            </a:endParaRPr>
          </a:p>
          <a:p>
            <a:pPr eaLnBrk="1" hangingPunct="1"/>
            <a:endParaRPr lang="en-US" altLang="en-US" sz="1600" smtClean="0">
              <a:latin typeface="Century" panose="02040604050505020304" pitchFamily="18" charset="0"/>
            </a:endParaRPr>
          </a:p>
        </p:txBody>
      </p:sp>
      <p:sp>
        <p:nvSpPr>
          <p:cNvPr id="190468"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smtClean="0">
                <a:solidFill>
                  <a:srgbClr val="898989"/>
                </a:solidFill>
              </a:rPr>
              <a:t>Chp 1: Marketing: Creating Customer Value and Engagement</a:t>
            </a:r>
            <a:endParaRPr lang="en-US" altLang="en-US">
              <a:solidFill>
                <a:srgbClr val="898989"/>
              </a:solidFill>
            </a:endParaRPr>
          </a:p>
        </p:txBody>
      </p:sp>
    </p:spTree>
    <p:extLst>
      <p:ext uri="{BB962C8B-B14F-4D97-AF65-F5344CB8AC3E}">
        <p14:creationId xmlns:p14="http://schemas.microsoft.com/office/powerpoint/2010/main" val="2031017764"/>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400" dirty="0">
                <a:latin typeface="Century" pitchFamily="18" charset="0"/>
              </a:rPr>
              <a:t>CHAPTER 1 : MARKETING : CREATING CUSTOMER VALUE AND ENGAGEMENT</a:t>
            </a:r>
          </a:p>
        </p:txBody>
      </p:sp>
      <p:sp>
        <p:nvSpPr>
          <p:cNvPr id="5" name="Content Placeholder 4"/>
          <p:cNvSpPr>
            <a:spLocks noGrp="1"/>
          </p:cNvSpPr>
          <p:nvPr>
            <p:ph idx="1"/>
          </p:nvPr>
        </p:nvSpPr>
        <p:spPr>
          <a:xfrm>
            <a:off x="457200" y="1219200"/>
            <a:ext cx="8229600" cy="4525963"/>
          </a:xfrm>
        </p:spPr>
        <p:txBody>
          <a:bodyPr>
            <a:noAutofit/>
          </a:bodyPr>
          <a:lstStyle/>
          <a:p>
            <a:pPr hangingPunct="0"/>
            <a:endParaRPr lang="en-US" sz="2000" dirty="0" smtClean="0">
              <a:latin typeface="Times New Roman" panose="02020603050405020304" pitchFamily="18" charset="0"/>
              <a:cs typeface="Times New Roman" panose="02020603050405020304" pitchFamily="18" charset="0"/>
            </a:endParaRPr>
          </a:p>
          <a:p>
            <a:pPr hangingPunct="0"/>
            <a:endParaRPr lang="en-US" sz="2000" dirty="0">
              <a:latin typeface="Times New Roman" panose="02020603050405020304" pitchFamily="18" charset="0"/>
              <a:cs typeface="Times New Roman" panose="02020603050405020304" pitchFamily="18" charset="0"/>
            </a:endParaRPr>
          </a:p>
          <a:p>
            <a:pPr hangingPunct="0"/>
            <a:endParaRPr lang="en-US" sz="2000" dirty="0" smtClean="0">
              <a:latin typeface="Times New Roman" panose="02020603050405020304" pitchFamily="18" charset="0"/>
              <a:cs typeface="Times New Roman" panose="02020603050405020304" pitchFamily="18" charset="0"/>
            </a:endParaRPr>
          </a:p>
          <a:p>
            <a:pPr hangingPunct="0"/>
            <a:endParaRPr lang="en-US" sz="2000" dirty="0">
              <a:latin typeface="Times New Roman" panose="02020603050405020304" pitchFamily="18" charset="0"/>
              <a:cs typeface="Times New Roman" panose="02020603050405020304" pitchFamily="18" charset="0"/>
            </a:endParaRPr>
          </a:p>
          <a:p>
            <a:pPr hangingPunct="0"/>
            <a:endParaRPr lang="en-US" sz="2000" dirty="0" smtClean="0">
              <a:latin typeface="Times New Roman" panose="02020603050405020304" pitchFamily="18" charset="0"/>
              <a:cs typeface="Times New Roman" panose="02020603050405020304" pitchFamily="18" charset="0"/>
            </a:endParaRPr>
          </a:p>
          <a:p>
            <a:pPr hangingPunct="0"/>
            <a:endParaRPr lang="en-US" sz="2000" dirty="0">
              <a:latin typeface="Times New Roman" panose="02020603050405020304" pitchFamily="18" charset="0"/>
              <a:cs typeface="Times New Roman" panose="02020603050405020304" pitchFamily="18" charset="0"/>
            </a:endParaRPr>
          </a:p>
          <a:p>
            <a:pPr hangingPunct="0"/>
            <a:endParaRPr lang="en-US" sz="2000" dirty="0" smtClean="0">
              <a:latin typeface="Times New Roman" panose="02020603050405020304" pitchFamily="18" charset="0"/>
              <a:cs typeface="Times New Roman" panose="02020603050405020304" pitchFamily="18" charset="0"/>
            </a:endParaRPr>
          </a:p>
          <a:p>
            <a:pPr hangingPunct="0"/>
            <a:endParaRPr lang="en-US" sz="2000" dirty="0">
              <a:latin typeface="Times New Roman" panose="02020603050405020304" pitchFamily="18" charset="0"/>
              <a:cs typeface="Times New Roman" panose="02020603050405020304" pitchFamily="18" charset="0"/>
            </a:endParaRPr>
          </a:p>
          <a:p>
            <a:pPr hangingPunct="0"/>
            <a:endParaRPr lang="en-US" sz="2000" dirty="0">
              <a:latin typeface="Times New Roman" panose="02020603050405020304" pitchFamily="18" charset="0"/>
              <a:cs typeface="Times New Roman" panose="02020603050405020304" pitchFamily="18" charset="0"/>
            </a:endParaRPr>
          </a:p>
          <a:p>
            <a:pPr marL="0" indent="0" hangingPunct="0">
              <a:buNone/>
            </a:pPr>
            <a:r>
              <a:rPr lang="en-US" sz="2000" b="1" dirty="0">
                <a:latin typeface="Times New Roman" panose="02020603050405020304" pitchFamily="18" charset="0"/>
                <a:cs typeface="Times New Roman" panose="02020603050405020304" pitchFamily="18" charset="0"/>
              </a:rPr>
              <a:t>Objectives </a:t>
            </a:r>
          </a:p>
          <a:p>
            <a:r>
              <a:rPr lang="en-US" sz="2000" dirty="0" smtClean="0">
                <a:latin typeface="Times New Roman" panose="02020603050405020304" pitchFamily="18" charset="0"/>
                <a:cs typeface="Times New Roman" panose="02020603050405020304" pitchFamily="18" charset="0"/>
              </a:rPr>
              <a:t>Objective </a:t>
            </a:r>
            <a:r>
              <a:rPr lang="en-US" sz="2000" dirty="0">
                <a:latin typeface="Times New Roman" panose="02020603050405020304" pitchFamily="18" charset="0"/>
                <a:cs typeface="Times New Roman" panose="02020603050405020304" pitchFamily="18" charset="0"/>
              </a:rPr>
              <a:t>1-2: Explain the importance of understanding the marketplace and customers and identify the five core marketplace </a:t>
            </a:r>
            <a:r>
              <a:rPr lang="en-US" sz="2000" dirty="0" smtClean="0">
                <a:latin typeface="Times New Roman" panose="02020603050405020304" pitchFamily="18" charset="0"/>
                <a:cs typeface="Times New Roman" panose="02020603050405020304" pitchFamily="18" charset="0"/>
              </a:rPr>
              <a:t>concepts</a:t>
            </a:r>
            <a:endParaRPr lang="en-US" sz="2000"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US">
                <a:solidFill>
                  <a:prstClr val="black">
                    <a:tint val="75000"/>
                  </a:prstClr>
                </a:solidFill>
              </a:rPr>
              <a:t>Chp 1: Marketing: Creating Customer Value and Engagement</a:t>
            </a:r>
          </a:p>
        </p:txBody>
      </p:sp>
      <p:pic>
        <p:nvPicPr>
          <p:cNvPr id="7" name="Picture 6"/>
          <p:cNvPicPr>
            <a:picLocks noChangeAspect="1"/>
          </p:cNvPicPr>
          <p:nvPr/>
        </p:nvPicPr>
        <p:blipFill rotWithShape="1">
          <a:blip r:embed="rId3"/>
          <a:srcRect l="10734" t="25778" r="19530" b="43984"/>
          <a:stretch/>
        </p:blipFill>
        <p:spPr>
          <a:xfrm>
            <a:off x="266700" y="1600200"/>
            <a:ext cx="8610600" cy="259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6417683"/>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B66460-5AF3-4DD9-961D-1D65A545BF85}"/>
              </a:ext>
            </a:extLst>
          </p:cNvPr>
          <p:cNvSpPr>
            <a:spLocks noGrp="1"/>
          </p:cNvSpPr>
          <p:nvPr>
            <p:ph type="title"/>
          </p:nvPr>
        </p:nvSpPr>
        <p:spPr/>
        <p:txBody>
          <a:bodyPr/>
          <a:lstStyle/>
          <a:p>
            <a:r>
              <a:rPr lang="en-IN" sz="2400" dirty="0"/>
              <a:t>UNDERSTANDING THE MARKET PLACE AND CUSTOMER NEEDS</a:t>
            </a:r>
          </a:p>
        </p:txBody>
      </p:sp>
      <p:sp>
        <p:nvSpPr>
          <p:cNvPr id="3" name="Content Placeholder 2">
            <a:extLst>
              <a:ext uri="{FF2B5EF4-FFF2-40B4-BE49-F238E27FC236}">
                <a16:creationId xmlns="" xmlns:a16="http://schemas.microsoft.com/office/drawing/2014/main" id="{B3FE6A9B-5742-455D-9570-C5A55B2FEB6A}"/>
              </a:ext>
            </a:extLst>
          </p:cNvPr>
          <p:cNvSpPr>
            <a:spLocks noGrp="1"/>
          </p:cNvSpPr>
          <p:nvPr>
            <p:ph idx="1"/>
          </p:nvPr>
        </p:nvSpPr>
        <p:spPr>
          <a:xfrm>
            <a:off x="457200" y="1371600"/>
            <a:ext cx="8229600" cy="4525963"/>
          </a:xfrm>
        </p:spPr>
        <p:txBody>
          <a:bodyPr/>
          <a:lstStyle/>
          <a:p>
            <a:pPr marL="0" indent="0">
              <a:buNone/>
            </a:pPr>
            <a:r>
              <a:rPr lang="en-IN" sz="1800" dirty="0" smtClean="0">
                <a:latin typeface="Times New Roman" panose="02020603050405020304" pitchFamily="18" charset="0"/>
                <a:cs typeface="Times New Roman" panose="02020603050405020304" pitchFamily="18" charset="0"/>
              </a:rPr>
              <a:t>Marketers </a:t>
            </a:r>
            <a:r>
              <a:rPr lang="en-IN" sz="1800" dirty="0">
                <a:latin typeface="Times New Roman" panose="02020603050405020304" pitchFamily="18" charset="0"/>
                <a:cs typeface="Times New Roman" panose="02020603050405020304" pitchFamily="18" charset="0"/>
              </a:rPr>
              <a:t>need to understand customer needs and wants and the marketplace in which they operate. </a:t>
            </a:r>
          </a:p>
          <a:p>
            <a:pPr marL="0" indent="0">
              <a:buNone/>
            </a:pPr>
            <a:r>
              <a:rPr lang="en-IN" sz="1800" dirty="0">
                <a:latin typeface="Times New Roman" panose="02020603050405020304" pitchFamily="18" charset="0"/>
                <a:cs typeface="Times New Roman" panose="02020603050405020304" pitchFamily="18" charset="0"/>
              </a:rPr>
              <a:t>We examine </a:t>
            </a:r>
            <a:r>
              <a:rPr lang="en-IN" sz="1800" b="1" dirty="0">
                <a:solidFill>
                  <a:srgbClr val="FF0000"/>
                </a:solidFill>
                <a:latin typeface="Times New Roman" panose="02020603050405020304" pitchFamily="18" charset="0"/>
                <a:cs typeface="Times New Roman" panose="02020603050405020304" pitchFamily="18" charset="0"/>
              </a:rPr>
              <a:t>five core customer and marketplace concepts</a:t>
            </a:r>
            <a:r>
              <a:rPr lang="en-IN" sz="1800" dirty="0">
                <a:latin typeface="Times New Roman" panose="02020603050405020304" pitchFamily="18" charset="0"/>
                <a:cs typeface="Times New Roman" panose="02020603050405020304" pitchFamily="18" charset="0"/>
              </a:rPr>
              <a:t>: </a:t>
            </a:r>
          </a:p>
          <a:p>
            <a:pPr>
              <a:buAutoNum type="arabicParenBoth"/>
            </a:pPr>
            <a:r>
              <a:rPr lang="en-IN" sz="1800" dirty="0">
                <a:latin typeface="Times New Roman" panose="02020603050405020304" pitchFamily="18" charset="0"/>
                <a:cs typeface="Times New Roman" panose="02020603050405020304" pitchFamily="18" charset="0"/>
              </a:rPr>
              <a:t>needs, wants, and demands; </a:t>
            </a:r>
          </a:p>
          <a:p>
            <a:pPr>
              <a:buAutoNum type="arabicParenBoth"/>
            </a:pPr>
            <a:r>
              <a:rPr lang="en-IN" sz="1800" dirty="0">
                <a:latin typeface="Times New Roman" panose="02020603050405020304" pitchFamily="18" charset="0"/>
                <a:cs typeface="Times New Roman" panose="02020603050405020304" pitchFamily="18" charset="0"/>
              </a:rPr>
              <a:t>market offerings (products, services, and experiences); </a:t>
            </a:r>
          </a:p>
          <a:p>
            <a:pPr>
              <a:buAutoNum type="arabicParenBoth"/>
            </a:pPr>
            <a:r>
              <a:rPr lang="en-IN" sz="1800" dirty="0">
                <a:latin typeface="Times New Roman" panose="02020603050405020304" pitchFamily="18" charset="0"/>
                <a:cs typeface="Times New Roman" panose="02020603050405020304" pitchFamily="18" charset="0"/>
              </a:rPr>
              <a:t>value and satisfaction; </a:t>
            </a:r>
          </a:p>
          <a:p>
            <a:pPr>
              <a:buAutoNum type="arabicParenBoth"/>
            </a:pPr>
            <a:r>
              <a:rPr lang="en-IN" sz="1800" dirty="0">
                <a:latin typeface="Times New Roman" panose="02020603050405020304" pitchFamily="18" charset="0"/>
                <a:cs typeface="Times New Roman" panose="02020603050405020304" pitchFamily="18" charset="0"/>
              </a:rPr>
              <a:t>exchanges and relationships; and </a:t>
            </a:r>
          </a:p>
          <a:p>
            <a:pPr>
              <a:buAutoNum type="arabicParenBoth"/>
            </a:pPr>
            <a:r>
              <a:rPr lang="en-IN" sz="1800" dirty="0">
                <a:latin typeface="Times New Roman" panose="02020603050405020304" pitchFamily="18" charset="0"/>
                <a:cs typeface="Times New Roman" panose="02020603050405020304" pitchFamily="18" charset="0"/>
              </a:rPr>
              <a:t>markets.</a:t>
            </a: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a:p>
            <a:pPr marL="0" indent="0">
              <a:buNone/>
            </a:pPr>
            <a:r>
              <a:rPr lang="en-IN" sz="1800" dirty="0">
                <a:latin typeface="Times New Roman" panose="02020603050405020304" pitchFamily="18" charset="0"/>
                <a:cs typeface="Times New Roman" panose="02020603050405020304" pitchFamily="18" charset="0"/>
              </a:rPr>
              <a:t>We shall study each of these concepts in detail in the succeeding slides.</a:t>
            </a:r>
          </a:p>
          <a:p>
            <a:pPr marL="0" indent="0">
              <a:buNone/>
            </a:pP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pic>
        <p:nvPicPr>
          <p:cNvPr id="6146" name="Picture 2" descr="Image result for marketing">
            <a:hlinkClick r:id="rId4"/>
            <a:extLst>
              <a:ext uri="{FF2B5EF4-FFF2-40B4-BE49-F238E27FC236}">
                <a16:creationId xmlns="" xmlns:a16="http://schemas.microsoft.com/office/drawing/2014/main" id="{A58077BE-B3C6-4A89-887A-470040A8D3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352800"/>
            <a:ext cx="3600450" cy="175736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pPr>
              <a:defRPr/>
            </a:pPr>
            <a:r>
              <a:rPr lang="en-US" smtClean="0"/>
              <a:t>Chp 1: Marketing: Creating Customer Value and Engagement</a:t>
            </a:r>
            <a:endParaRPr lang="en-US"/>
          </a:p>
        </p:txBody>
      </p:sp>
    </p:spTree>
    <p:extLst>
      <p:ext uri="{BB962C8B-B14F-4D97-AF65-F5344CB8AC3E}">
        <p14:creationId xmlns:p14="http://schemas.microsoft.com/office/powerpoint/2010/main" val="1748965139"/>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0E0019A-0350-476A-AD82-99B0A6DEF1B2}"/>
              </a:ext>
            </a:extLst>
          </p:cNvPr>
          <p:cNvSpPr>
            <a:spLocks noGrp="1"/>
          </p:cNvSpPr>
          <p:nvPr>
            <p:ph idx="1"/>
          </p:nvPr>
        </p:nvSpPr>
        <p:spPr>
          <a:xfrm>
            <a:off x="457200" y="685800"/>
            <a:ext cx="8229600" cy="4525963"/>
          </a:xfrm>
        </p:spPr>
        <p:txBody>
          <a:bodyPr/>
          <a:lstStyle/>
          <a:p>
            <a:pPr algn="just">
              <a:buAutoNum type="arabicParenBoth"/>
            </a:pPr>
            <a:r>
              <a:rPr lang="en-IN" sz="1800" b="1" u="sng" dirty="0">
                <a:latin typeface="Times New Roman" panose="02020603050405020304" pitchFamily="18" charset="0"/>
                <a:cs typeface="Times New Roman" panose="02020603050405020304" pitchFamily="18" charset="0"/>
              </a:rPr>
              <a:t>Needs, Wants, And Demands </a:t>
            </a:r>
          </a:p>
          <a:p>
            <a:pPr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 most basic concept underlying marketing is that of human </a:t>
            </a:r>
            <a:r>
              <a:rPr lang="en-IN" sz="1800" b="1" dirty="0">
                <a:latin typeface="Times New Roman" panose="02020603050405020304" pitchFamily="18" charset="0"/>
                <a:cs typeface="Times New Roman" panose="02020603050405020304" pitchFamily="18" charset="0"/>
              </a:rPr>
              <a:t>needs</a:t>
            </a:r>
            <a:r>
              <a:rPr lang="en-IN" sz="1800" dirty="0">
                <a:latin typeface="Times New Roman" panose="02020603050405020304" pitchFamily="18" charset="0"/>
                <a:cs typeface="Times New Roman" panose="02020603050405020304" pitchFamily="18" charset="0"/>
              </a:rPr>
              <a:t>. Human </a:t>
            </a:r>
            <a:r>
              <a:rPr lang="en-IN" sz="1800" b="1" dirty="0">
                <a:latin typeface="Times New Roman" panose="02020603050405020304" pitchFamily="18" charset="0"/>
                <a:cs typeface="Times New Roman" panose="02020603050405020304" pitchFamily="18" charset="0"/>
              </a:rPr>
              <a:t>needs</a:t>
            </a:r>
            <a:r>
              <a:rPr lang="en-IN" sz="1800" dirty="0">
                <a:latin typeface="Times New Roman" panose="02020603050405020304" pitchFamily="18" charset="0"/>
                <a:cs typeface="Times New Roman" panose="02020603050405020304" pitchFamily="18" charset="0"/>
              </a:rPr>
              <a:t> are states of felt deprivation. They include basic physical needs for food, clothing, warmth, and safety; social needs for belonging and affection; and individual needs for knowledge and self-expression. </a:t>
            </a:r>
            <a:endParaRPr lang="en-IN" sz="1800" dirty="0" smtClean="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1800" dirty="0" smtClean="0">
                <a:latin typeface="Times New Roman" panose="02020603050405020304" pitchFamily="18" charset="0"/>
                <a:cs typeface="Times New Roman" panose="02020603050405020304" pitchFamily="18" charset="0"/>
              </a:rPr>
              <a:t>Marketers </a:t>
            </a:r>
            <a:r>
              <a:rPr lang="en-IN" sz="1800" dirty="0">
                <a:latin typeface="Times New Roman" panose="02020603050405020304" pitchFamily="18" charset="0"/>
                <a:cs typeface="Times New Roman" panose="02020603050405020304" pitchFamily="18" charset="0"/>
              </a:rPr>
              <a:t>did not create these needs; they are a basic part of the  human makeup.</a:t>
            </a:r>
          </a:p>
        </p:txBody>
      </p:sp>
      <p:pic>
        <p:nvPicPr>
          <p:cNvPr id="7170" name="Picture 2" descr="Image result for need wants and demands">
            <a:hlinkClick r:id="rId4"/>
            <a:extLst>
              <a:ext uri="{FF2B5EF4-FFF2-40B4-BE49-F238E27FC236}">
                <a16:creationId xmlns="" xmlns:a16="http://schemas.microsoft.com/office/drawing/2014/main" id="{266C9AB9-B095-42F3-BB3D-217B4996618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447" t="20537" r="9149" b="16007"/>
          <a:stretch/>
        </p:blipFill>
        <p:spPr bwMode="auto">
          <a:xfrm>
            <a:off x="1828800" y="2819400"/>
            <a:ext cx="5429250" cy="310242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pPr>
              <a:defRPr/>
            </a:pPr>
            <a:r>
              <a:rPr lang="en-US" smtClean="0"/>
              <a:t>Chp 1: Marketing: Creating Customer Value and Engagement</a:t>
            </a:r>
            <a:endParaRPr lang="en-US"/>
          </a:p>
        </p:txBody>
      </p:sp>
    </p:spTree>
    <p:extLst>
      <p:ext uri="{BB962C8B-B14F-4D97-AF65-F5344CB8AC3E}">
        <p14:creationId xmlns:p14="http://schemas.microsoft.com/office/powerpoint/2010/main" val="46062871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5362" name="Title 2"/>
          <p:cNvSpPr>
            <a:spLocks noGrp="1"/>
          </p:cNvSpPr>
          <p:nvPr>
            <p:ph type="title"/>
          </p:nvPr>
        </p:nvSpPr>
        <p:spPr>
          <a:xfrm>
            <a:off x="533400" y="304800"/>
            <a:ext cx="8001000" cy="1143000"/>
          </a:xfrm>
        </p:spPr>
        <p:txBody>
          <a:bodyPr>
            <a:normAutofit/>
          </a:bodyPr>
          <a:lstStyle/>
          <a:p>
            <a:r>
              <a:rPr lang="en-US" altLang="en-US" sz="2400" smtClean="0"/>
              <a:t>LAYS UNDERSTANDING CUSTOMERS NEED</a:t>
            </a:r>
          </a:p>
        </p:txBody>
      </p:sp>
      <p:pic>
        <p:nvPicPr>
          <p:cNvPr id="15363" name="Picture 2" descr="http://jyothsnay.files.wordpress.com/2009/11/laysguydfwebsit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362200"/>
            <a:ext cx="7124700" cy="312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06593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18F1A32-CBF8-4384-B1DA-E0F1B215073C}"/>
              </a:ext>
            </a:extLst>
          </p:cNvPr>
          <p:cNvSpPr>
            <a:spLocks noGrp="1"/>
          </p:cNvSpPr>
          <p:nvPr>
            <p:ph idx="1"/>
          </p:nvPr>
        </p:nvSpPr>
        <p:spPr>
          <a:xfrm>
            <a:off x="457200" y="685800"/>
            <a:ext cx="8229600" cy="4525963"/>
          </a:xfrm>
        </p:spPr>
        <p:txBody>
          <a:bodyPr/>
          <a:lstStyle/>
          <a:p>
            <a:r>
              <a:rPr lang="en-IN" sz="1800" b="1" dirty="0">
                <a:latin typeface="Times New Roman" panose="02020603050405020304" pitchFamily="18" charset="0"/>
                <a:cs typeface="Times New Roman" panose="02020603050405020304" pitchFamily="18" charset="0"/>
              </a:rPr>
              <a:t>Wants</a:t>
            </a:r>
            <a:r>
              <a:rPr lang="en-IN" sz="1800" dirty="0">
                <a:latin typeface="Times New Roman" panose="02020603050405020304" pitchFamily="18" charset="0"/>
                <a:cs typeface="Times New Roman" panose="02020603050405020304" pitchFamily="18" charset="0"/>
              </a:rPr>
              <a:t> are the form human needs take as they are shaped by culture and individual personality. </a:t>
            </a:r>
          </a:p>
          <a:p>
            <a:r>
              <a:rPr lang="en-IN" sz="1800" b="1" dirty="0">
                <a:latin typeface="Times New Roman" panose="02020603050405020304" pitchFamily="18" charset="0"/>
                <a:cs typeface="Times New Roman" panose="02020603050405020304" pitchFamily="18" charset="0"/>
              </a:rPr>
              <a:t>Wants</a:t>
            </a:r>
            <a:r>
              <a:rPr lang="en-IN" sz="1800" dirty="0">
                <a:latin typeface="Times New Roman" panose="02020603050405020304" pitchFamily="18" charset="0"/>
                <a:cs typeface="Times New Roman" panose="02020603050405020304" pitchFamily="18" charset="0"/>
              </a:rPr>
              <a:t> are shaped by one’s society and are described in terms of objects that will satisfy those needs.</a:t>
            </a:r>
          </a:p>
          <a:p>
            <a:r>
              <a:rPr lang="en-IN" sz="1800" dirty="0">
                <a:latin typeface="Times New Roman" panose="02020603050405020304" pitchFamily="18" charset="0"/>
                <a:cs typeface="Times New Roman" panose="02020603050405020304" pitchFamily="18" charset="0"/>
              </a:rPr>
              <a:t>Example : An American needs food but wants a Big Mac, fries, and a soft drink. A person in Papua, New Guinea, needs food but wants taro, rice, yams, and pork. </a:t>
            </a:r>
          </a:p>
        </p:txBody>
      </p:sp>
      <p:pic>
        <p:nvPicPr>
          <p:cNvPr id="8194" name="Picture 2" descr="Related image">
            <a:hlinkClick r:id="rId4"/>
            <a:extLst>
              <a:ext uri="{FF2B5EF4-FFF2-40B4-BE49-F238E27FC236}">
                <a16:creationId xmlns="" xmlns:a16="http://schemas.microsoft.com/office/drawing/2014/main" id="{1B6C6279-5602-45AA-9199-D7848FC2B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895600"/>
            <a:ext cx="3790950" cy="250600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pPr>
              <a:defRPr/>
            </a:pPr>
            <a:r>
              <a:rPr lang="en-US" smtClean="0"/>
              <a:t>Chp 1: Marketing: Creating Customer Value and Engagement</a:t>
            </a:r>
            <a:endParaRPr lang="en-US"/>
          </a:p>
        </p:txBody>
      </p:sp>
    </p:spTree>
    <p:extLst>
      <p:ext uri="{BB962C8B-B14F-4D97-AF65-F5344CB8AC3E}">
        <p14:creationId xmlns:p14="http://schemas.microsoft.com/office/powerpoint/2010/main" val="2242144902"/>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362200"/>
            <a:ext cx="8229600" cy="1143000"/>
          </a:xfrm>
        </p:spPr>
        <p:txBody>
          <a:bodyPr>
            <a:normAutofit/>
          </a:bodyPr>
          <a:lstStyle/>
          <a:p>
            <a:r>
              <a:rPr lang="en-US" sz="3200" dirty="0" smtClean="0"/>
              <a:t>CASE QUESTION</a:t>
            </a:r>
            <a:endParaRPr lang="en-IN" sz="3200" dirty="0"/>
          </a:p>
        </p:txBody>
      </p:sp>
    </p:spTree>
    <p:extLst>
      <p:ext uri="{BB962C8B-B14F-4D97-AF65-F5344CB8AC3E}">
        <p14:creationId xmlns:p14="http://schemas.microsoft.com/office/powerpoint/2010/main" val="2342280758"/>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sz="2400" smtClean="0"/>
              <a:t>HOW WILL YOU SELL A COMB TO A BALD MAN?</a:t>
            </a:r>
          </a:p>
        </p:txBody>
      </p:sp>
      <p:pic>
        <p:nvPicPr>
          <p:cNvPr id="35843" name="Picture 2" descr="http://www.inewidea.com/wp-content/uploads/2011/04/2011042630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447800"/>
            <a:ext cx="4038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656125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sz="2400" smtClean="0"/>
              <a:t>HOW WILL YOU SELL ICE TO ESKIMOS?</a:t>
            </a:r>
          </a:p>
        </p:txBody>
      </p:sp>
      <p:pic>
        <p:nvPicPr>
          <p:cNvPr id="36867" name="Picture 2" descr="http://sandymetcalf.com/wp-content/uploads/2012/01/sandymetcalfdotcom-ice2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219200"/>
            <a:ext cx="3278188" cy="489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64147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sz="2400" smtClean="0"/>
              <a:t>IMPACT: SELLING BY PASS TO CATARACT PATIENT</a:t>
            </a:r>
          </a:p>
        </p:txBody>
      </p:sp>
      <p:pic>
        <p:nvPicPr>
          <p:cNvPr id="37891" name="Picture 4" descr="http://tinglebytes.com/wp-content/uploads/2014/07/How-to-maintain-healthy-eyes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5363" y="2057400"/>
            <a:ext cx="382905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6" descr="http://blogs.independent.co.uk/wp-content/uploads/2013/09/hear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2057400"/>
            <a:ext cx="3886200"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543061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8435" name="Title 5"/>
          <p:cNvSpPr>
            <a:spLocks noGrp="1"/>
          </p:cNvSpPr>
          <p:nvPr>
            <p:ph type="title"/>
          </p:nvPr>
        </p:nvSpPr>
        <p:spPr/>
        <p:txBody>
          <a:bodyPr>
            <a:normAutofit/>
          </a:bodyPr>
          <a:lstStyle/>
          <a:p>
            <a:r>
              <a:rPr lang="en-US" altLang="en-US" sz="2400" dirty="0" smtClean="0"/>
              <a:t>NEEDS AND WANTS</a:t>
            </a:r>
          </a:p>
        </p:txBody>
      </p:sp>
      <p:sp>
        <p:nvSpPr>
          <p:cNvPr id="18434" name="Text Placeholder 6"/>
          <p:cNvSpPr>
            <a:spLocks noGrp="1"/>
          </p:cNvSpPr>
          <p:nvPr>
            <p:ph type="body" idx="1"/>
          </p:nvPr>
        </p:nvSpPr>
        <p:spPr/>
        <p:txBody>
          <a:bodyPr>
            <a:normAutofit/>
          </a:bodyPr>
          <a:lstStyle/>
          <a:p>
            <a:r>
              <a:rPr lang="en-US" altLang="en-US" sz="1600" i="1" smtClean="0">
                <a:solidFill>
                  <a:schemeClr val="tx1"/>
                </a:solidFill>
              </a:rPr>
              <a:t>If you want to feel fresh in the evening time we would prefer different beverages for the same need…</a:t>
            </a:r>
          </a:p>
        </p:txBody>
      </p:sp>
    </p:spTree>
    <p:extLst>
      <p:ext uri="{BB962C8B-B14F-4D97-AF65-F5344CB8AC3E}">
        <p14:creationId xmlns:p14="http://schemas.microsoft.com/office/powerpoint/2010/main" val="92851754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191490" name="Title 1"/>
          <p:cNvSpPr>
            <a:spLocks noGrp="1"/>
          </p:cNvSpPr>
          <p:nvPr>
            <p:ph type="title"/>
          </p:nvPr>
        </p:nvSpPr>
        <p:spPr>
          <a:xfrm>
            <a:off x="457200" y="152400"/>
            <a:ext cx="8229600" cy="1143000"/>
          </a:xfrm>
        </p:spPr>
        <p:txBody>
          <a:bodyPr/>
          <a:lstStyle/>
          <a:p>
            <a:r>
              <a:rPr lang="en-US" altLang="en-US" sz="4000" smtClean="0">
                <a:latin typeface="Times New Roman" panose="02020603050405020304" pitchFamily="18" charset="0"/>
                <a:cs typeface="Times New Roman" panose="02020603050405020304" pitchFamily="18" charset="0"/>
              </a:rPr>
              <a:t>TIPS &amp; TRICKS</a:t>
            </a:r>
          </a:p>
        </p:txBody>
      </p:sp>
      <p:sp>
        <p:nvSpPr>
          <p:cNvPr id="191491" name="Content Placeholder 2"/>
          <p:cNvSpPr>
            <a:spLocks noGrp="1"/>
          </p:cNvSpPr>
          <p:nvPr>
            <p:ph idx="1"/>
          </p:nvPr>
        </p:nvSpPr>
        <p:spPr/>
        <p:txBody>
          <a:bodyPr/>
          <a:lstStyle/>
          <a:p>
            <a:r>
              <a:rPr lang="en-US" altLang="en-US" sz="2400" smtClean="0">
                <a:latin typeface="Times New Roman" panose="02020603050405020304" pitchFamily="18" charset="0"/>
                <a:cs typeface="Times New Roman" panose="02020603050405020304" pitchFamily="18" charset="0"/>
              </a:rPr>
              <a:t>Attend Online Session </a:t>
            </a:r>
          </a:p>
          <a:p>
            <a:r>
              <a:rPr lang="en-US" altLang="en-US" sz="2400" smtClean="0">
                <a:latin typeface="Times New Roman" panose="02020603050405020304" pitchFamily="18" charset="0"/>
                <a:cs typeface="Times New Roman" panose="02020603050405020304" pitchFamily="18" charset="0"/>
              </a:rPr>
              <a:t>Participate in Discussion Forum</a:t>
            </a:r>
          </a:p>
          <a:p>
            <a:r>
              <a:rPr lang="en-US" altLang="en-US" sz="2400" smtClean="0">
                <a:latin typeface="Times New Roman" panose="02020603050405020304" pitchFamily="18" charset="0"/>
                <a:cs typeface="Times New Roman" panose="02020603050405020304" pitchFamily="18" charset="0"/>
              </a:rPr>
              <a:t>Read One Chapter Everyday – Schedule a time</a:t>
            </a:r>
          </a:p>
          <a:p>
            <a:r>
              <a:rPr lang="en-US" altLang="en-US" sz="2400" smtClean="0">
                <a:latin typeface="Times New Roman" panose="02020603050405020304" pitchFamily="18" charset="0"/>
                <a:cs typeface="Times New Roman" panose="02020603050405020304" pitchFamily="18" charset="0"/>
              </a:rPr>
              <a:t>Post your Query</a:t>
            </a:r>
          </a:p>
          <a:p>
            <a:r>
              <a:rPr lang="en-US" altLang="en-US" sz="2400" smtClean="0">
                <a:latin typeface="Times New Roman" panose="02020603050405020304" pitchFamily="18" charset="0"/>
                <a:cs typeface="Times New Roman" panose="02020603050405020304" pitchFamily="18" charset="0"/>
              </a:rPr>
              <a:t>Practical approach of learning</a:t>
            </a:r>
          </a:p>
          <a:p>
            <a:r>
              <a:rPr lang="en-US" altLang="en-US" sz="2400" smtClean="0">
                <a:latin typeface="Times New Roman" panose="02020603050405020304" pitchFamily="18" charset="0"/>
                <a:cs typeface="Times New Roman" panose="02020603050405020304" pitchFamily="18" charset="0"/>
              </a:rPr>
              <a:t>Complete the course in the given time span</a:t>
            </a:r>
          </a:p>
          <a:p>
            <a:endParaRPr lang="en-US" altLang="en-US" sz="2400" smtClean="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pPr>
              <a:defRPr/>
            </a:pPr>
            <a:r>
              <a:rPr lang="en-US" smtClean="0"/>
              <a:t>Chp 1: Marketing: Creating Customer Value and Engagement</a:t>
            </a:r>
            <a:endParaRPr lang="en-US"/>
          </a:p>
        </p:txBody>
      </p:sp>
    </p:spTree>
    <p:extLst>
      <p:ext uri="{BB962C8B-B14F-4D97-AF65-F5344CB8AC3E}">
        <p14:creationId xmlns:p14="http://schemas.microsoft.com/office/powerpoint/2010/main" val="430173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9458" name="Title 2"/>
          <p:cNvSpPr>
            <a:spLocks noGrp="1"/>
          </p:cNvSpPr>
          <p:nvPr>
            <p:ph type="title"/>
          </p:nvPr>
        </p:nvSpPr>
        <p:spPr>
          <a:xfrm>
            <a:off x="533400" y="-76200"/>
            <a:ext cx="8001000" cy="1143000"/>
          </a:xfrm>
        </p:spPr>
        <p:txBody>
          <a:bodyPr>
            <a:normAutofit/>
          </a:bodyPr>
          <a:lstStyle/>
          <a:p>
            <a:r>
              <a:rPr lang="en-US" altLang="en-US" sz="2400" dirty="0" smtClean="0"/>
              <a:t>NEED – TO FEEL FRESH</a:t>
            </a:r>
          </a:p>
        </p:txBody>
      </p:sp>
      <p:pic>
        <p:nvPicPr>
          <p:cNvPr id="15363" name="Picture 4" descr="http://cuttingchaiproductions.com/wp-content/uploads/2009/07/cutting-chai_web-large-950x635.png"/>
          <p:cNvPicPr>
            <a:picLocks noChangeAspect="1" noChangeArrowheads="1"/>
          </p:cNvPicPr>
          <p:nvPr/>
        </p:nvPicPr>
        <p:blipFill>
          <a:blip r:embed="rId4">
            <a:extLst>
              <a:ext uri="{28A0092B-C50C-407E-A947-70E740481C1C}">
                <a14:useLocalDpi xmlns:a14="http://schemas.microsoft.com/office/drawing/2010/main" val="0"/>
              </a:ext>
            </a:extLst>
          </a:blip>
          <a:srcRect r="35078" b="34206"/>
          <a:stretch>
            <a:fillRect/>
          </a:stretch>
        </p:blipFill>
        <p:spPr bwMode="auto">
          <a:xfrm>
            <a:off x="457200" y="3657600"/>
            <a:ext cx="2590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Picture 6" descr="http://netgautam.com/wordpress/wp-content/uploads/2008/Anythingcanhappenovercoffee_106EB/coffeeda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3657600"/>
            <a:ext cx="254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8" descr="http://t1.gstatic.com/images?q=tbn:ANd9GcQ5LILLbcOsGS_vAOSV9JUA-ri96Kx9bCDnbCOeYPc-Djc6-_emS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3657600"/>
            <a:ext cx="2466975"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0" descr="http://topnews.in/health/files/green-tea-drink%20(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1447800"/>
            <a:ext cx="2324100" cy="197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2" descr="http://1.bp.blogspot.com/_dAFcm5vO4Lo/TO6qpedO-YI/AAAAAAAAAQA/P7wjbNh3kyc/s1600/139_nescaf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1428750"/>
            <a:ext cx="2590800"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031082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15367"/>
                                        </p:tgtEl>
                                        <p:attrNameLst>
                                          <p:attrName>style.visibility</p:attrName>
                                        </p:attrNameLst>
                                      </p:cBhvr>
                                      <p:to>
                                        <p:strVal val="visible"/>
                                      </p:to>
                                    </p:set>
                                    <p:animEffect transition="in" filter="checkerboard(across)">
                                      <p:cBhvr>
                                        <p:cTn id="7" dur="500"/>
                                        <p:tgtEl>
                                          <p:spTgt spid="153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15366"/>
                                        </p:tgtEl>
                                        <p:attrNameLst>
                                          <p:attrName>style.visibility</p:attrName>
                                        </p:attrNameLst>
                                      </p:cBhvr>
                                      <p:to>
                                        <p:strVal val="visible"/>
                                      </p:to>
                                    </p:set>
                                    <p:animEffect transition="in" filter="checkerboard(across)">
                                      <p:cBhvr>
                                        <p:cTn id="12" dur="500"/>
                                        <p:tgtEl>
                                          <p:spTgt spid="153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15363"/>
                                        </p:tgtEl>
                                        <p:attrNameLst>
                                          <p:attrName>style.visibility</p:attrName>
                                        </p:attrNameLst>
                                      </p:cBhvr>
                                      <p:to>
                                        <p:strVal val="visible"/>
                                      </p:to>
                                    </p:set>
                                    <p:animEffect transition="in" filter="checkerboard(across)">
                                      <p:cBhvr>
                                        <p:cTn id="17" dur="500"/>
                                        <p:tgtEl>
                                          <p:spTgt spid="1536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15364"/>
                                        </p:tgtEl>
                                        <p:attrNameLst>
                                          <p:attrName>style.visibility</p:attrName>
                                        </p:attrNameLst>
                                      </p:cBhvr>
                                      <p:to>
                                        <p:strVal val="visible"/>
                                      </p:to>
                                    </p:set>
                                    <p:animEffect transition="in" filter="checkerboard(across)">
                                      <p:cBhvr>
                                        <p:cTn id="22" dur="500"/>
                                        <p:tgtEl>
                                          <p:spTgt spid="1536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15365"/>
                                        </p:tgtEl>
                                        <p:attrNameLst>
                                          <p:attrName>style.visibility</p:attrName>
                                        </p:attrNameLst>
                                      </p:cBhvr>
                                      <p:to>
                                        <p:strVal val="visible"/>
                                      </p:to>
                                    </p:set>
                                    <p:animEffect transition="in" filter="checkerboard(across)">
                                      <p:cBhvr>
                                        <p:cTn id="27" dur="500"/>
                                        <p:tgtEl>
                                          <p:spTgt spid="153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0482" name="Title 1"/>
          <p:cNvSpPr>
            <a:spLocks noGrp="1"/>
          </p:cNvSpPr>
          <p:nvPr>
            <p:ph type="title"/>
          </p:nvPr>
        </p:nvSpPr>
        <p:spPr>
          <a:xfrm>
            <a:off x="762000" y="-228600"/>
            <a:ext cx="8001000" cy="1143000"/>
          </a:xfrm>
        </p:spPr>
        <p:txBody>
          <a:bodyPr>
            <a:normAutofit/>
          </a:bodyPr>
          <a:lstStyle/>
          <a:p>
            <a:r>
              <a:rPr lang="en-US" altLang="en-US" sz="2400" smtClean="0"/>
              <a:t>DEMAND</a:t>
            </a:r>
          </a:p>
        </p:txBody>
      </p:sp>
      <p:sp>
        <p:nvSpPr>
          <p:cNvPr id="16387" name="Content Placeholder 2"/>
          <p:cNvSpPr>
            <a:spLocks noGrp="1"/>
          </p:cNvSpPr>
          <p:nvPr>
            <p:ph idx="1"/>
          </p:nvPr>
        </p:nvSpPr>
        <p:spPr>
          <a:xfrm>
            <a:off x="762000" y="1066800"/>
            <a:ext cx="8004175" cy="4572000"/>
          </a:xfrm>
        </p:spPr>
        <p:txBody>
          <a:bodyPr>
            <a:normAutofit/>
          </a:bodyPr>
          <a:lstStyle/>
          <a:p>
            <a:pPr algn="just"/>
            <a:r>
              <a:rPr lang="en-US" altLang="en-US" sz="1600" smtClean="0"/>
              <a:t>Customer demand is a want for specific product supported by:</a:t>
            </a:r>
          </a:p>
          <a:p>
            <a:pPr lvl="1" algn="just"/>
            <a:r>
              <a:rPr lang="en-US" altLang="en-US" sz="1600" dirty="0" smtClean="0"/>
              <a:t>Desire</a:t>
            </a:r>
          </a:p>
          <a:p>
            <a:pPr lvl="1" algn="just"/>
            <a:r>
              <a:rPr lang="en-US" altLang="en-US" sz="1600" dirty="0" smtClean="0"/>
              <a:t>Ability to Purchase</a:t>
            </a:r>
          </a:p>
          <a:p>
            <a:pPr lvl="1" algn="just"/>
            <a:r>
              <a:rPr lang="en-US" altLang="en-US" sz="1600" dirty="0" smtClean="0"/>
              <a:t>Willingness to pay  for it. </a:t>
            </a:r>
          </a:p>
          <a:p>
            <a:pPr algn="just"/>
            <a:r>
              <a:rPr lang="en-US" altLang="en-US" sz="1600" dirty="0" smtClean="0"/>
              <a:t>Business therefore have not only to make products that consumer wants, but they also have to make them affordable to a sufficient number to create profitable demand. </a:t>
            </a:r>
          </a:p>
          <a:p>
            <a:pPr algn="just"/>
            <a:r>
              <a:rPr lang="en-US" altLang="en-US" sz="1600" dirty="0" smtClean="0"/>
              <a:t>Business also tries to communicate the relevant feature of their products through advertising at other marketing promotions. </a:t>
            </a:r>
          </a:p>
        </p:txBody>
      </p:sp>
      <p:sp>
        <p:nvSpPr>
          <p:cNvPr id="20484" name="Footer Placeholder 3"/>
          <p:cNvSpPr>
            <a:spLocks noGrp="1"/>
          </p:cNvSpPr>
          <p:nvPr>
            <p:ph type="ftr" sz="quarter" idx="11"/>
          </p:nvPr>
        </p:nvSpPr>
        <p:spPr bwMode="auto">
          <a:xfrm>
            <a:off x="0" y="6557963"/>
            <a:ext cx="3657600" cy="228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compatLnSpc="1">
            <a:prstTxWarp prst="textNoShape">
              <a:avLst/>
            </a:prstTxWarp>
          </a:bodyPr>
          <a:lstStyle>
            <a:lvl1pPr>
              <a:defRPr>
                <a:solidFill>
                  <a:schemeClr val="tx1"/>
                </a:solidFill>
                <a:latin typeface="Verdana" pitchFamily="34" charset="0"/>
              </a:defRPr>
            </a:lvl1pPr>
            <a:lvl2pPr marL="742950" indent="-285750">
              <a:defRPr>
                <a:solidFill>
                  <a:schemeClr val="tx1"/>
                </a:solidFill>
                <a:latin typeface="Verdana" pitchFamily="34" charset="0"/>
              </a:defRPr>
            </a:lvl2pPr>
            <a:lvl3pPr marL="1143000" indent="-228600">
              <a:defRPr>
                <a:solidFill>
                  <a:schemeClr val="tx1"/>
                </a:solidFill>
                <a:latin typeface="Verdana" pitchFamily="34" charset="0"/>
              </a:defRPr>
            </a:lvl3pPr>
            <a:lvl4pPr marL="1600200" indent="-228600">
              <a:defRPr>
                <a:solidFill>
                  <a:schemeClr val="tx1"/>
                </a:solidFill>
                <a:latin typeface="Verdana" pitchFamily="34" charset="0"/>
              </a:defRPr>
            </a:lvl4pPr>
            <a:lvl5pPr marL="2057400" indent="-228600">
              <a:defRPr>
                <a:solidFill>
                  <a:schemeClr val="tx1"/>
                </a:solidFill>
                <a:latin typeface="Verdana" pitchFamily="34" charset="0"/>
              </a:defRPr>
            </a:lvl5pPr>
            <a:lvl6pPr marL="2514600" indent="-228600" eaLnBrk="0" fontAlgn="base" hangingPunct="0">
              <a:spcBef>
                <a:spcPct val="0"/>
              </a:spcBef>
              <a:spcAft>
                <a:spcPct val="0"/>
              </a:spcAft>
              <a:defRPr>
                <a:solidFill>
                  <a:schemeClr val="tx1"/>
                </a:solidFill>
                <a:latin typeface="Verdana" pitchFamily="34" charset="0"/>
              </a:defRPr>
            </a:lvl6pPr>
            <a:lvl7pPr marL="2971800" indent="-228600" eaLnBrk="0" fontAlgn="base" hangingPunct="0">
              <a:spcBef>
                <a:spcPct val="0"/>
              </a:spcBef>
              <a:spcAft>
                <a:spcPct val="0"/>
              </a:spcAft>
              <a:defRPr>
                <a:solidFill>
                  <a:schemeClr val="tx1"/>
                </a:solidFill>
                <a:latin typeface="Verdana" pitchFamily="34" charset="0"/>
              </a:defRPr>
            </a:lvl7pPr>
            <a:lvl8pPr marL="3429000" indent="-228600" eaLnBrk="0" fontAlgn="base" hangingPunct="0">
              <a:spcBef>
                <a:spcPct val="0"/>
              </a:spcBef>
              <a:spcAft>
                <a:spcPct val="0"/>
              </a:spcAft>
              <a:defRPr>
                <a:solidFill>
                  <a:schemeClr val="tx1"/>
                </a:solidFill>
                <a:latin typeface="Verdana" pitchFamily="34" charset="0"/>
              </a:defRPr>
            </a:lvl8pPr>
            <a:lvl9pPr marL="3886200" indent="-228600" eaLnBrk="0" fontAlgn="base" hangingPunct="0">
              <a:spcBef>
                <a:spcPct val="0"/>
              </a:spcBef>
              <a:spcAft>
                <a:spcPct val="0"/>
              </a:spcAft>
              <a:defRPr>
                <a:solidFill>
                  <a:schemeClr val="tx1"/>
                </a:solidFill>
                <a:latin typeface="Verdana" pitchFamily="34" charset="0"/>
              </a:defRPr>
            </a:lvl9pPr>
          </a:lstStyle>
          <a:p>
            <a:r>
              <a:rPr lang="en-US" altLang="en-US" smtClean="0">
                <a:solidFill>
                  <a:srgbClr val="EEECE1"/>
                </a:solidFill>
              </a:rPr>
              <a:t>Prof. Deepak R. Gupta</a:t>
            </a:r>
          </a:p>
        </p:txBody>
      </p:sp>
      <p:pic>
        <p:nvPicPr>
          <p:cNvPr id="148482" name="Picture 2" descr="http://images5.fanpop.com/image/photos/30600000/diamond-necklace-jewelry-30684402-300-300.jpg"/>
          <p:cNvPicPr>
            <a:picLocks noChangeAspect="1" noChangeArrowheads="1"/>
          </p:cNvPicPr>
          <p:nvPr/>
        </p:nvPicPr>
        <p:blipFill>
          <a:blip r:embed="rId4"/>
          <a:srcRect/>
          <a:stretch>
            <a:fillRect/>
          </a:stretch>
        </p:blipFill>
        <p:spPr bwMode="auto">
          <a:xfrm>
            <a:off x="685800" y="4419600"/>
            <a:ext cx="1790700" cy="1752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8484" name="Picture 4" descr="http://2.bp.blogspot.com/_Wu2W-oFsZh8/TLYd6ugnO4I/AAAAAAAACsY/1gLu9uB_MVQ/s1600/RevolutionaryBeggar.jpg"/>
          <p:cNvPicPr>
            <a:picLocks noChangeAspect="1" noChangeArrowheads="1"/>
          </p:cNvPicPr>
          <p:nvPr/>
        </p:nvPicPr>
        <p:blipFill>
          <a:blip r:embed="rId5"/>
          <a:srcRect/>
          <a:stretch>
            <a:fillRect/>
          </a:stretch>
        </p:blipFill>
        <p:spPr bwMode="auto">
          <a:xfrm>
            <a:off x="3276600" y="4495800"/>
            <a:ext cx="2286000" cy="16764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8486" name="Picture 6" descr="http://countermeasures.trendmicro.eu/wp-content/uploads/2009/05/rotten-apple-040108-lg.jpg"/>
          <p:cNvPicPr>
            <a:picLocks noChangeAspect="1" noChangeArrowheads="1"/>
          </p:cNvPicPr>
          <p:nvPr/>
        </p:nvPicPr>
        <p:blipFill>
          <a:blip r:embed="rId6"/>
          <a:srcRect t="5128" b="15385"/>
          <a:stretch>
            <a:fillRect/>
          </a:stretch>
        </p:blipFill>
        <p:spPr bwMode="auto">
          <a:xfrm>
            <a:off x="6324600" y="4419600"/>
            <a:ext cx="1905000" cy="18288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49904582"/>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wipe(down)">
                                      <p:cBhvr>
                                        <p:cTn id="7" dur="500"/>
                                        <p:tgtEl>
                                          <p:spTgt spid="16387">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387">
                                            <p:txEl>
                                              <p:pRg st="1" end="1"/>
                                            </p:txEl>
                                          </p:spTgt>
                                        </p:tgtEl>
                                        <p:attrNameLst>
                                          <p:attrName>style.visibility</p:attrName>
                                        </p:attrNameLst>
                                      </p:cBhvr>
                                      <p:to>
                                        <p:strVal val="visible"/>
                                      </p:to>
                                    </p:set>
                                    <p:animEffect transition="in" filter="wipe(down)">
                                      <p:cBhvr>
                                        <p:cTn id="10" dur="500"/>
                                        <p:tgtEl>
                                          <p:spTgt spid="16387">
                                            <p:txEl>
                                              <p:pRg st="1" end="1"/>
                                            </p:txEl>
                                          </p:spTgt>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6387">
                                            <p:txEl>
                                              <p:pRg st="2" end="2"/>
                                            </p:txEl>
                                          </p:spTgt>
                                        </p:tgtEl>
                                        <p:attrNameLst>
                                          <p:attrName>style.visibility</p:attrName>
                                        </p:attrNameLst>
                                      </p:cBhvr>
                                      <p:to>
                                        <p:strVal val="visible"/>
                                      </p:to>
                                    </p:set>
                                    <p:animEffect transition="in" filter="wipe(down)">
                                      <p:cBhvr>
                                        <p:cTn id="13" dur="500"/>
                                        <p:tgtEl>
                                          <p:spTgt spid="16387">
                                            <p:txEl>
                                              <p:pRg st="2" end="2"/>
                                            </p:txEl>
                                          </p:spTgt>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6387">
                                            <p:txEl>
                                              <p:pRg st="3" end="3"/>
                                            </p:txEl>
                                          </p:spTgt>
                                        </p:tgtEl>
                                        <p:attrNameLst>
                                          <p:attrName>style.visibility</p:attrName>
                                        </p:attrNameLst>
                                      </p:cBhvr>
                                      <p:to>
                                        <p:strVal val="visible"/>
                                      </p:to>
                                    </p:set>
                                    <p:animEffect transition="in" filter="wipe(down)">
                                      <p:cBhvr>
                                        <p:cTn id="16" dur="500"/>
                                        <p:tgtEl>
                                          <p:spTgt spid="16387">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16387">
                                            <p:txEl>
                                              <p:pRg st="4" end="4"/>
                                            </p:txEl>
                                          </p:spTgt>
                                        </p:tgtEl>
                                        <p:attrNameLst>
                                          <p:attrName>style.visibility</p:attrName>
                                        </p:attrNameLst>
                                      </p:cBhvr>
                                      <p:to>
                                        <p:strVal val="visible"/>
                                      </p:to>
                                    </p:set>
                                    <p:animEffect transition="in" filter="wipe(down)">
                                      <p:cBhvr>
                                        <p:cTn id="21" dur="500"/>
                                        <p:tgtEl>
                                          <p:spTgt spid="16387">
                                            <p:txEl>
                                              <p:pRg st="4" end="4"/>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6387">
                                            <p:txEl>
                                              <p:pRg st="5" end="5"/>
                                            </p:txEl>
                                          </p:spTgt>
                                        </p:tgtEl>
                                        <p:attrNameLst>
                                          <p:attrName>style.visibility</p:attrName>
                                        </p:attrNameLst>
                                      </p:cBhvr>
                                      <p:to>
                                        <p:strVal val="visible"/>
                                      </p:to>
                                    </p:set>
                                    <p:animEffect transition="in" filter="wipe(down)">
                                      <p:cBhvr>
                                        <p:cTn id="26" dur="500"/>
                                        <p:tgtEl>
                                          <p:spTgt spid="1638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68C1590-5684-446E-B3E4-1A3039072063}"/>
              </a:ext>
            </a:extLst>
          </p:cNvPr>
          <p:cNvSpPr>
            <a:spLocks noGrp="1"/>
          </p:cNvSpPr>
          <p:nvPr>
            <p:ph idx="1"/>
          </p:nvPr>
        </p:nvSpPr>
        <p:spPr>
          <a:xfrm>
            <a:off x="457200" y="685800"/>
            <a:ext cx="8229600" cy="45259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indent="0" algn="just">
              <a:buNone/>
            </a:pPr>
            <a:r>
              <a:rPr lang="en-US" sz="1800" b="1" dirty="0" smtClean="0">
                <a:latin typeface="Times New Roman" panose="02020603050405020304" pitchFamily="18" charset="0"/>
                <a:cs typeface="Times New Roman" panose="02020603050405020304" pitchFamily="18" charset="0"/>
              </a:rPr>
              <a:t>Demand</a:t>
            </a:r>
            <a:endParaRPr lang="en-IN" sz="1800" b="1" dirty="0" smtClean="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When </a:t>
            </a:r>
            <a:r>
              <a:rPr lang="en-IN" sz="1800" dirty="0">
                <a:latin typeface="Times New Roman" panose="02020603050405020304" pitchFamily="18" charset="0"/>
                <a:cs typeface="Times New Roman" panose="02020603050405020304" pitchFamily="18" charset="0"/>
              </a:rPr>
              <a:t>backed by buying power, wants become demands. </a:t>
            </a:r>
            <a:r>
              <a:rPr lang="en-IN" sz="1800" dirty="0">
                <a:latin typeface="Times New Roman" panose="02020603050405020304" pitchFamily="18" charset="0"/>
                <a:cs typeface="Times New Roman" panose="02020603050405020304" pitchFamily="18" charset="0"/>
              </a:rPr>
              <a:t>Given their wants and resources, people demand products and services with benefits that add up to the most value and satisfaction.</a:t>
            </a:r>
          </a:p>
          <a:p>
            <a:pPr algn="just"/>
            <a:r>
              <a:rPr lang="en-IN" sz="1800" dirty="0">
                <a:latin typeface="Times New Roman" panose="02020603050405020304" pitchFamily="18" charset="0"/>
                <a:cs typeface="Times New Roman" panose="02020603050405020304" pitchFamily="18" charset="0"/>
              </a:rPr>
              <a:t>Companies go to great lengths to learn about and understand customer needs, wants, and demands. They conduct consumer research, </a:t>
            </a:r>
            <a:r>
              <a:rPr lang="en-IN" sz="1800" dirty="0" err="1">
                <a:latin typeface="Times New Roman" panose="02020603050405020304" pitchFamily="18" charset="0"/>
                <a:cs typeface="Times New Roman" panose="02020603050405020304" pitchFamily="18" charset="0"/>
              </a:rPr>
              <a:t>analyze</a:t>
            </a:r>
            <a:r>
              <a:rPr lang="en-IN" sz="1800" dirty="0">
                <a:latin typeface="Times New Roman" panose="02020603050405020304" pitchFamily="18" charset="0"/>
                <a:cs typeface="Times New Roman" panose="02020603050405020304" pitchFamily="18" charset="0"/>
              </a:rPr>
              <a:t> mountains of customer data, and observe customers as they shop and interact, offline and online.</a:t>
            </a:r>
          </a:p>
        </p:txBody>
      </p:sp>
      <p:pic>
        <p:nvPicPr>
          <p:cNvPr id="9218" name="Picture 2" descr="Image result for demands">
            <a:hlinkClick r:id="rId4"/>
            <a:extLst>
              <a:ext uri="{FF2B5EF4-FFF2-40B4-BE49-F238E27FC236}">
                <a16:creationId xmlns="" xmlns:a16="http://schemas.microsoft.com/office/drawing/2014/main" id="{2EA1C3B8-26AF-40E8-9C17-AB384187C7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3098007"/>
            <a:ext cx="4038600" cy="268605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pPr>
              <a:defRPr/>
            </a:pPr>
            <a:r>
              <a:rPr lang="en-US" smtClean="0"/>
              <a:t>Chp 1: Marketing: Creating Customer Value and Engagement</a:t>
            </a:r>
            <a:endParaRPr lang="en-US"/>
          </a:p>
        </p:txBody>
      </p:sp>
    </p:spTree>
    <p:extLst>
      <p:ext uri="{BB962C8B-B14F-4D97-AF65-F5344CB8AC3E}">
        <p14:creationId xmlns:p14="http://schemas.microsoft.com/office/powerpoint/2010/main" val="2767703307"/>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56C5190F-919E-4DCE-8BCD-620982DADF74}"/>
              </a:ext>
            </a:extLst>
          </p:cNvPr>
          <p:cNvSpPr>
            <a:spLocks noGrp="1"/>
          </p:cNvSpPr>
          <p:nvPr>
            <p:ph idx="1"/>
          </p:nvPr>
        </p:nvSpPr>
        <p:spPr>
          <a:xfrm>
            <a:off x="457200" y="503237"/>
            <a:ext cx="8229600" cy="4525963"/>
          </a:xfrm>
        </p:spPr>
        <p:txBody>
          <a:bodyPr/>
          <a:lstStyle/>
          <a:p>
            <a:pPr marL="0" indent="0">
              <a:buNone/>
            </a:pPr>
            <a:r>
              <a:rPr lang="en-IN" sz="1800" b="1" dirty="0">
                <a:latin typeface="Times New Roman" panose="02020603050405020304" pitchFamily="18" charset="0"/>
                <a:cs typeface="Times New Roman" panose="02020603050405020304" pitchFamily="18" charset="0"/>
              </a:rPr>
              <a:t>(2) </a:t>
            </a:r>
            <a:r>
              <a:rPr lang="en-IN" sz="1800" b="1" u="sng" dirty="0">
                <a:latin typeface="Times New Roman" panose="02020603050405020304" pitchFamily="18" charset="0"/>
                <a:cs typeface="Times New Roman" panose="02020603050405020304" pitchFamily="18" charset="0"/>
              </a:rPr>
              <a:t>Market Offerings (Products, Services, And Experiences)</a:t>
            </a: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Consumers’ needs and wants are fulfilled through market offerings—some combination of products, services, information, or experiences offered to a market to satisfy a need or a want. </a:t>
            </a:r>
          </a:p>
          <a:p>
            <a:pP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Market offerings are not limited to physical products. They also include services— activities or benefits offered for sale that are essentially intangible and do not result in the ownership of anything. </a:t>
            </a:r>
            <a:endParaRPr lang="en-IN" sz="1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800" dirty="0" smtClean="0">
                <a:latin typeface="Times New Roman" panose="02020603050405020304" pitchFamily="18" charset="0"/>
                <a:cs typeface="Times New Roman" panose="02020603050405020304" pitchFamily="18" charset="0"/>
              </a:rPr>
              <a:t>More </a:t>
            </a:r>
            <a:r>
              <a:rPr lang="en-IN" sz="1800" dirty="0">
                <a:latin typeface="Times New Roman" panose="02020603050405020304" pitchFamily="18" charset="0"/>
                <a:cs typeface="Times New Roman" panose="02020603050405020304" pitchFamily="18" charset="0"/>
              </a:rPr>
              <a:t>broadly, market offerings also include other entities, such as persons, places, organizations, information, and ideas. </a:t>
            </a:r>
            <a:endParaRPr lang="en-IN" sz="18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sz="1800" b="1" dirty="0">
                <a:latin typeface="Times New Roman" panose="02020603050405020304" pitchFamily="18" charset="0"/>
                <a:cs typeface="Times New Roman" panose="02020603050405020304" pitchFamily="18" charset="0"/>
              </a:rPr>
              <a:t>Examples include banking, airline, hotel, retailing, and home repair services. </a:t>
            </a:r>
          </a:p>
          <a:p>
            <a:pPr>
              <a:buFont typeface="Arial" panose="020B0604020202020204" pitchFamily="34" charset="0"/>
              <a:buChar char="•"/>
            </a:pPr>
            <a:endParaRPr lang="en-IN" sz="1800"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pPr>
              <a:defRPr/>
            </a:pPr>
            <a:r>
              <a:rPr lang="en-US" smtClean="0"/>
              <a:t>Chp 1: Marketing: Creating Customer Value and Engagement</a:t>
            </a:r>
            <a:endParaRPr lang="en-US"/>
          </a:p>
        </p:txBody>
      </p:sp>
    </p:spTree>
    <p:extLst>
      <p:ext uri="{BB962C8B-B14F-4D97-AF65-F5344CB8AC3E}">
        <p14:creationId xmlns:p14="http://schemas.microsoft.com/office/powerpoint/2010/main" val="4112952830"/>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6146" name="Rectangle 4"/>
          <p:cNvSpPr>
            <a:spLocks noChangeArrowheads="1"/>
          </p:cNvSpPr>
          <p:nvPr/>
        </p:nvSpPr>
        <p:spPr bwMode="auto">
          <a:xfrm>
            <a:off x="762000" y="2438400"/>
            <a:ext cx="1828800" cy="22098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400">
                <a:solidFill>
                  <a:prstClr val="black"/>
                </a:solidFill>
              </a:rPr>
              <a:t>Goods or</a:t>
            </a:r>
          </a:p>
          <a:p>
            <a:pPr algn="ctr" eaLnBrk="1" hangingPunct="1"/>
            <a:r>
              <a:rPr lang="en-US" altLang="en-US" sz="2400">
                <a:solidFill>
                  <a:prstClr val="black"/>
                </a:solidFill>
              </a:rPr>
              <a:t>Products</a:t>
            </a:r>
          </a:p>
        </p:txBody>
      </p:sp>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81000"/>
            <a:ext cx="3048000"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6"/>
          <p:cNvPicPr>
            <a:picLocks noChangeAspect="1" noChangeArrowheads="1"/>
          </p:cNvPicPr>
          <p:nvPr/>
        </p:nvPicPr>
        <p:blipFill>
          <a:blip r:embed="rId5">
            <a:extLst>
              <a:ext uri="{28A0092B-C50C-407E-A947-70E740481C1C}">
                <a14:useLocalDpi xmlns:a14="http://schemas.microsoft.com/office/drawing/2010/main" val="0"/>
              </a:ext>
            </a:extLst>
          </a:blip>
          <a:srcRect b="48920"/>
          <a:stretch>
            <a:fillRect/>
          </a:stretch>
        </p:blipFill>
        <p:spPr bwMode="auto">
          <a:xfrm>
            <a:off x="5205413" y="4114800"/>
            <a:ext cx="317658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6" descr="C:\Documents and Settings\Nitin\My Documents\nitin mali\rolls-royce-phantom.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1600" y="2133600"/>
            <a:ext cx="31242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51976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170" name="Rectangle 2"/>
          <p:cNvSpPr>
            <a:spLocks noChangeArrowheads="1"/>
          </p:cNvSpPr>
          <p:nvPr/>
        </p:nvSpPr>
        <p:spPr bwMode="auto">
          <a:xfrm>
            <a:off x="762000" y="2438400"/>
            <a:ext cx="1828800" cy="22098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400">
                <a:solidFill>
                  <a:prstClr val="black"/>
                </a:solidFill>
              </a:rPr>
              <a:t>Services</a:t>
            </a:r>
          </a:p>
        </p:txBody>
      </p:sp>
      <p:pic>
        <p:nvPicPr>
          <p:cNvPr id="7171" name="Picture 6" descr="Indianrailways_1_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0" y="228600"/>
            <a:ext cx="26511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8" descr="VodafoneLogo_REV">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0" y="4495800"/>
            <a:ext cx="19050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5"/>
          <p:cNvSpPr>
            <a:spLocks noChangeArrowheads="1"/>
          </p:cNvSpPr>
          <p:nvPr/>
        </p:nvSpPr>
        <p:spPr bwMode="auto">
          <a:xfrm>
            <a:off x="533400" y="5715000"/>
            <a:ext cx="8458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eaLnBrk="1" hangingPunct="1"/>
            <a:r>
              <a:rPr lang="en-US" altLang="en-US" dirty="0">
                <a:solidFill>
                  <a:prstClr val="black"/>
                </a:solidFill>
              </a:rPr>
              <a:t>Almost 60 % of the contribution to India's GDP from service sector.</a:t>
            </a:r>
          </a:p>
        </p:txBody>
      </p:sp>
      <p:pic>
        <p:nvPicPr>
          <p:cNvPr id="7174" name="Picture 3" descr="C:\Documents and Settings\Nitin\My Documents\nitin mali\kingfisher-planes.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4600" y="304800"/>
            <a:ext cx="25876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4" descr="C:\Documents and Settings\Nitin\My Documents\nitin mali\Hotel_Leela_300.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2286000"/>
            <a:ext cx="184785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6" descr="C:\Documents and Settings\Nitin\My Documents\nitin mali\deutsche-bank.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15200" y="4191000"/>
            <a:ext cx="160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81165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762000" y="2438400"/>
            <a:ext cx="1981200" cy="23622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400">
                <a:solidFill>
                  <a:prstClr val="black"/>
                </a:solidFill>
              </a:rPr>
              <a:t>Experiences</a:t>
            </a:r>
          </a:p>
        </p:txBody>
      </p:sp>
      <p:pic>
        <p:nvPicPr>
          <p:cNvPr id="8195" name="Picture 9" descr="pahalgam_amarnath1_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304800"/>
            <a:ext cx="2133600"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13" descr="http://www.visitingdc.com/city/disneyland-address.asp">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81800" y="2454536"/>
            <a:ext cx="1838325"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2" descr="C:\Documents and Settings\Nitin\My Documents\nitin mali\untitled.bmp"/>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9995" y="207962"/>
            <a:ext cx="2362200"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4" descr="C:\Documents and Settings\Nitin\My Documents\nitin mali\jet_skis_larg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52800" y="2438400"/>
            <a:ext cx="2438400"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9" name="Picture 5" descr="C:\Documents and Settings\Nitin\My Documents\nitin mali\jungle-safari.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15869" y="245268"/>
            <a:ext cx="2514600"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Picture 6" descr="C:\Documents and Settings\Nitin\My Documents\nitin mali\skiing.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685631" y="4572000"/>
            <a:ext cx="2192338"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1" name="Rectangle 10"/>
          <p:cNvSpPr>
            <a:spLocks noChangeArrowheads="1"/>
          </p:cNvSpPr>
          <p:nvPr/>
        </p:nvSpPr>
        <p:spPr bwMode="auto">
          <a:xfrm>
            <a:off x="304800" y="4953000"/>
            <a:ext cx="56388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eaLnBrk="1" hangingPunct="1"/>
            <a:r>
              <a:rPr lang="en-US" altLang="en-US" dirty="0">
                <a:solidFill>
                  <a:prstClr val="black"/>
                </a:solidFill>
              </a:rPr>
              <a:t>There is market for different experiences .</a:t>
            </a:r>
          </a:p>
          <a:p>
            <a:pPr eaLnBrk="1" hangingPunct="1"/>
            <a:r>
              <a:rPr lang="en-US" altLang="en-US" dirty="0">
                <a:solidFill>
                  <a:prstClr val="black"/>
                </a:solidFill>
              </a:rPr>
              <a:t>Like spending a week at Jammu and Kashmir and experiencing the skiing or climbing mount Everest. </a:t>
            </a:r>
          </a:p>
        </p:txBody>
      </p:sp>
    </p:spTree>
    <p:extLst>
      <p:ext uri="{BB962C8B-B14F-4D97-AF65-F5344CB8AC3E}">
        <p14:creationId xmlns:p14="http://schemas.microsoft.com/office/powerpoint/2010/main" val="3680428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2290" name="Rectangle 4"/>
          <p:cNvSpPr>
            <a:spLocks noChangeArrowheads="1"/>
          </p:cNvSpPr>
          <p:nvPr/>
        </p:nvSpPr>
        <p:spPr bwMode="auto">
          <a:xfrm>
            <a:off x="304800" y="1981200"/>
            <a:ext cx="2209800" cy="17526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400">
                <a:solidFill>
                  <a:prstClr val="black"/>
                </a:solidFill>
              </a:rPr>
              <a:t>information</a:t>
            </a:r>
          </a:p>
        </p:txBody>
      </p:sp>
      <p:pic>
        <p:nvPicPr>
          <p:cNvPr id="12291" name="Picture 7" descr="logo-ndtv-southasian">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5100" y="6724"/>
            <a:ext cx="19050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9" descr="times-of-india-2">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6565" y="1801373"/>
            <a:ext cx="2362200" cy="209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11" descr="internet_explorer">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25481" y="2209800"/>
            <a:ext cx="177165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13" descr="cds-and-dvds-300x300">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15100" y="4323678"/>
            <a:ext cx="1562100" cy="133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15" descr="you-can-win">
            <a:hlinkClick r:id="rId12"/>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59613" y="152400"/>
            <a:ext cx="1703387"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Rectangle 7"/>
          <p:cNvSpPr>
            <a:spLocks noChangeArrowheads="1"/>
          </p:cNvSpPr>
          <p:nvPr/>
        </p:nvSpPr>
        <p:spPr bwMode="auto">
          <a:xfrm>
            <a:off x="304800" y="5943600"/>
            <a:ext cx="8305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eaLnBrk="1" hangingPunct="1"/>
            <a:r>
              <a:rPr lang="en-US" altLang="en-US">
                <a:solidFill>
                  <a:prstClr val="black"/>
                </a:solidFill>
              </a:rPr>
              <a:t>Information can be produced and marketed by as a product.</a:t>
            </a:r>
          </a:p>
        </p:txBody>
      </p:sp>
      <p:pic>
        <p:nvPicPr>
          <p:cNvPr id="12297" name="Picture 5" descr="C:\Documents and Settings\Nitin\My Documents\picture s\3236640728_4d06b7a598_o.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95600" y="4323678"/>
            <a:ext cx="221138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56695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3314" name="Rectangle 4"/>
          <p:cNvSpPr>
            <a:spLocks noChangeArrowheads="1"/>
          </p:cNvSpPr>
          <p:nvPr/>
        </p:nvSpPr>
        <p:spPr bwMode="auto">
          <a:xfrm>
            <a:off x="533400" y="2209800"/>
            <a:ext cx="1905000" cy="20574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800">
                <a:solidFill>
                  <a:prstClr val="black"/>
                </a:solidFill>
              </a:rPr>
              <a:t>ideas</a:t>
            </a:r>
          </a:p>
        </p:txBody>
      </p:sp>
      <p:pic>
        <p:nvPicPr>
          <p:cNvPr id="13315" name="Picture 7" descr="20061213mcdonalds">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228600"/>
            <a:ext cx="12477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13" descr="yoga_2">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5600" y="2133600"/>
            <a:ext cx="204787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6"/>
          <p:cNvSpPr>
            <a:spLocks noChangeArrowheads="1"/>
          </p:cNvSpPr>
          <p:nvPr/>
        </p:nvSpPr>
        <p:spPr bwMode="auto">
          <a:xfrm>
            <a:off x="76200" y="5638800"/>
            <a:ext cx="9296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eaLnBrk="1" hangingPunct="1"/>
            <a:r>
              <a:rPr lang="en-US" altLang="en-US" dirty="0">
                <a:solidFill>
                  <a:prstClr val="black"/>
                </a:solidFill>
              </a:rPr>
              <a:t>Products and services are platforms for delivering some idea or benefit.</a:t>
            </a:r>
          </a:p>
          <a:p>
            <a:pPr eaLnBrk="1" hangingPunct="1"/>
            <a:r>
              <a:rPr lang="en-US" altLang="en-US" dirty="0">
                <a:solidFill>
                  <a:prstClr val="black"/>
                </a:solidFill>
              </a:rPr>
              <a:t>Marketers try hard to search for core need they try to satisfy.</a:t>
            </a:r>
          </a:p>
        </p:txBody>
      </p:sp>
      <p:pic>
        <p:nvPicPr>
          <p:cNvPr id="13318" name="Picture 6" descr="C:\Documents and Settings\Nitin\My Documents\nitin mali\taste-the-thunder.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19800" y="533400"/>
            <a:ext cx="2819400"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2" descr="C:\Documents and Settings\Nitin\My Documents\nitin mali\thand matlab.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5600" y="3886200"/>
            <a:ext cx="2141538"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4" descr="C:\Documents and Settings\Nitin\My Documents\nitin mali\nike-just-do-it.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29000" y="1676400"/>
            <a:ext cx="2209800"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28600"/>
            <a:ext cx="2111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8" descr="C:\Documents and Settings\Nitin\My Documents\nitin mali\adidas-11.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76600" y="3581400"/>
            <a:ext cx="2514600" cy="183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063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4338" name="AutoShape 4"/>
          <p:cNvSpPr>
            <a:spLocks noChangeArrowheads="1"/>
          </p:cNvSpPr>
          <p:nvPr/>
        </p:nvSpPr>
        <p:spPr bwMode="auto">
          <a:xfrm>
            <a:off x="381000" y="2209800"/>
            <a:ext cx="2209800" cy="21336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400">
                <a:solidFill>
                  <a:prstClr val="black"/>
                </a:solidFill>
                <a:latin typeface="Times New Roman" pitchFamily="18" charset="0"/>
              </a:rPr>
              <a:t>PERSONS</a:t>
            </a:r>
          </a:p>
        </p:txBody>
      </p:sp>
      <p:pic>
        <p:nvPicPr>
          <p:cNvPr id="14339" name="Picture 6" descr="Sachin-Tendulkar1">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533400"/>
            <a:ext cx="19050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0" name="Picture 8" descr="Shah-Rukh-Khan">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0" y="3505200"/>
            <a:ext cx="190500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10" descr="tiger_woods_swin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0" y="2362200"/>
            <a:ext cx="1752600"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Rectangle 5"/>
          <p:cNvSpPr>
            <a:spLocks noChangeArrowheads="1"/>
          </p:cNvSpPr>
          <p:nvPr/>
        </p:nvSpPr>
        <p:spPr bwMode="auto">
          <a:xfrm>
            <a:off x="76200" y="5562600"/>
            <a:ext cx="9067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eaLnBrk="1" hangingPunct="1"/>
            <a:r>
              <a:rPr lang="en-US" altLang="en-US">
                <a:solidFill>
                  <a:prstClr val="black"/>
                </a:solidFill>
              </a:rPr>
              <a:t>Celebrity branding has become a major business</a:t>
            </a:r>
          </a:p>
          <a:p>
            <a:pPr eaLnBrk="1" hangingPunct="1"/>
            <a:r>
              <a:rPr lang="en-US" altLang="en-US">
                <a:solidFill>
                  <a:prstClr val="black"/>
                </a:solidFill>
              </a:rPr>
              <a:t>Tom peters marketing guru has advised every person can brand himself.</a:t>
            </a:r>
          </a:p>
        </p:txBody>
      </p:sp>
    </p:spTree>
    <p:extLst>
      <p:ext uri="{BB962C8B-B14F-4D97-AF65-F5344CB8AC3E}">
        <p14:creationId xmlns:p14="http://schemas.microsoft.com/office/powerpoint/2010/main" val="1653061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93538" name="Title 1"/>
          <p:cNvSpPr>
            <a:spLocks noGrp="1"/>
          </p:cNvSpPr>
          <p:nvPr>
            <p:ph type="ctrTitle"/>
          </p:nvPr>
        </p:nvSpPr>
        <p:spPr>
          <a:xfrm>
            <a:off x="412750" y="225425"/>
            <a:ext cx="8001000" cy="914400"/>
          </a:xfrm>
        </p:spPr>
        <p:txBody>
          <a:bodyPr/>
          <a:lstStyle/>
          <a:p>
            <a:r>
              <a:rPr lang="en-US" altLang="en-US" sz="3200" b="1" dirty="0" smtClean="0">
                <a:latin typeface="Times New Roman" panose="02020603050405020304" pitchFamily="18" charset="0"/>
                <a:cs typeface="Times New Roman" panose="02020603050405020304" pitchFamily="18" charset="0"/>
              </a:rPr>
              <a:t>About the Book:</a:t>
            </a:r>
            <a:br>
              <a:rPr lang="en-US" altLang="en-US" sz="3200" b="1" dirty="0" smtClean="0">
                <a:latin typeface="Times New Roman" panose="02020603050405020304" pitchFamily="18" charset="0"/>
                <a:cs typeface="Times New Roman" panose="02020603050405020304" pitchFamily="18" charset="0"/>
              </a:rPr>
            </a:br>
            <a:r>
              <a:rPr lang="en-US" altLang="en-US" sz="3200" b="1" dirty="0" smtClean="0">
                <a:latin typeface="Times New Roman" panose="02020603050405020304" pitchFamily="18" charset="0"/>
                <a:cs typeface="Times New Roman" panose="02020603050405020304" pitchFamily="18" charset="0"/>
              </a:rPr>
              <a:t>Marketing </a:t>
            </a:r>
            <a:r>
              <a:rPr lang="en-US" altLang="en-US" sz="3200" b="1" dirty="0" smtClean="0">
                <a:latin typeface="Times New Roman" panose="02020603050405020304" pitchFamily="18" charset="0"/>
                <a:cs typeface="Times New Roman" panose="02020603050405020304" pitchFamily="18" charset="0"/>
              </a:rPr>
              <a:t>Management</a:t>
            </a:r>
          </a:p>
        </p:txBody>
      </p:sp>
      <p:sp>
        <p:nvSpPr>
          <p:cNvPr id="193539" name="Text Placeholder 3"/>
          <p:cNvSpPr>
            <a:spLocks noGrp="1"/>
          </p:cNvSpPr>
          <p:nvPr>
            <p:ph type="body" sz="quarter" idx="4294967295"/>
          </p:nvPr>
        </p:nvSpPr>
        <p:spPr>
          <a:xfrm>
            <a:off x="5105400" y="1752600"/>
            <a:ext cx="3657600" cy="2403475"/>
          </a:xfrm>
        </p:spPr>
        <p:txBody>
          <a:bodyPr/>
          <a:lstStyle/>
          <a:p>
            <a:pPr marL="0" indent="0">
              <a:buFont typeface="Arial" panose="020B0604020202020204" pitchFamily="34" charset="0"/>
              <a:buNone/>
            </a:pPr>
            <a:r>
              <a:rPr lang="en-US" altLang="en-US" dirty="0" smtClean="0">
                <a:latin typeface="Times New Roman" panose="02020603050405020304" pitchFamily="18" charset="0"/>
                <a:cs typeface="Times New Roman" panose="02020603050405020304" pitchFamily="18" charset="0"/>
              </a:rPr>
              <a:t>Chapter 1</a:t>
            </a:r>
          </a:p>
          <a:p>
            <a:pPr marL="0" indent="0">
              <a:buNone/>
            </a:pPr>
            <a:r>
              <a:rPr lang="en-US" sz="2800" b="1" dirty="0">
                <a:solidFill>
                  <a:srgbClr val="FF0000"/>
                </a:solidFill>
                <a:latin typeface="Times New Roman" panose="02020603050405020304" pitchFamily="18" charset="0"/>
                <a:cs typeface="Times New Roman" panose="02020603050405020304" pitchFamily="18" charset="0"/>
              </a:rPr>
              <a:t>Marketing: Creating Customer Value and Engagement</a:t>
            </a:r>
            <a:endParaRPr lang="en-US" sz="2800" b="1" dirty="0">
              <a:solidFill>
                <a:srgbClr val="FF0000"/>
              </a:solidFill>
              <a:latin typeface="Times New Roman" panose="02020603050405020304" pitchFamily="18" charset="0"/>
              <a:cs typeface="Times New Roman" panose="02020603050405020304" pitchFamily="18" charset="0"/>
            </a:endParaRPr>
          </a:p>
        </p:txBody>
      </p:sp>
      <p:sp>
        <p:nvSpPr>
          <p:cNvPr id="193541"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solidFill>
                  <a:srgbClr val="898989"/>
                </a:solidFill>
              </a:rPr>
              <a:t>Chapter 1: Basic Concepts of Strategic Management</a:t>
            </a:r>
          </a:p>
        </p:txBody>
      </p:sp>
      <p:pic>
        <p:nvPicPr>
          <p:cNvPr id="2050" name="Picture 2" descr="Image result for marketing management kotler armstrong agnihotr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801933"/>
            <a:ext cx="2892757" cy="37272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037747"/>
      </p:ext>
    </p:extLst>
  </p:cSld>
  <p:clrMapOvr>
    <a:overrideClrMapping bg1="lt1" tx1="dk1" bg2="lt2" tx2="dk2" accent1="accent1" accent2="accent2" accent3="accent3" accent4="accent4" accent5="accent5" accent6="accent6" hlink="hlink" folHlink="folHlink"/>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5362" name="AutoShape 4"/>
          <p:cNvSpPr>
            <a:spLocks noChangeArrowheads="1"/>
          </p:cNvSpPr>
          <p:nvPr/>
        </p:nvSpPr>
        <p:spPr bwMode="auto">
          <a:xfrm>
            <a:off x="381000" y="2362200"/>
            <a:ext cx="2209800" cy="19812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400">
                <a:solidFill>
                  <a:prstClr val="black"/>
                </a:solidFill>
                <a:latin typeface="Times New Roman" pitchFamily="18" charset="0"/>
              </a:rPr>
              <a:t>PLACES</a:t>
            </a:r>
          </a:p>
        </p:txBody>
      </p:sp>
      <p:pic>
        <p:nvPicPr>
          <p:cNvPr id="15363" name="Picture 14" descr="haridwar-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1905000"/>
            <a:ext cx="16002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7"/>
          <p:cNvSpPr>
            <a:spLocks noChangeArrowheads="1"/>
          </p:cNvSpPr>
          <p:nvPr/>
        </p:nvSpPr>
        <p:spPr bwMode="auto">
          <a:xfrm>
            <a:off x="381000" y="5638800"/>
            <a:ext cx="83058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eaLnBrk="1" hangingPunct="1"/>
            <a:r>
              <a:rPr lang="en-US" altLang="en-US">
                <a:solidFill>
                  <a:prstClr val="black"/>
                </a:solidFill>
              </a:rPr>
              <a:t>Cities, states, regions, and whole nations, compete actively to attract tourists, industries, company headquarters, residents.</a:t>
            </a:r>
          </a:p>
        </p:txBody>
      </p:sp>
      <p:pic>
        <p:nvPicPr>
          <p:cNvPr id="15365"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4800" y="3276600"/>
            <a:ext cx="4465638"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8" descr="C:\Documents and Settings\Nitin\My Documents\picture s\tourisam.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05200" y="244475"/>
            <a:ext cx="1981200" cy="181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7" descr="C:\Documents and Settings\Nitin\My Documents\picture s\enchanting.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228600"/>
            <a:ext cx="2362200" cy="137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9" descr="C:\Documents and Settings\Nitin\My Documents\picture s\MaharashtraUnlimited.gi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2200" y="228600"/>
            <a:ext cx="2514600"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2740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9218" name="Rectangle 4"/>
          <p:cNvSpPr>
            <a:spLocks noChangeArrowheads="1"/>
          </p:cNvSpPr>
          <p:nvPr/>
        </p:nvSpPr>
        <p:spPr bwMode="auto">
          <a:xfrm>
            <a:off x="533400" y="2362200"/>
            <a:ext cx="1828800" cy="20574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800">
                <a:solidFill>
                  <a:prstClr val="black"/>
                </a:solidFill>
              </a:rPr>
              <a:t>Events</a:t>
            </a:r>
          </a:p>
        </p:txBody>
      </p:sp>
      <p:pic>
        <p:nvPicPr>
          <p:cNvPr id="9219" name="Picture 9" descr="mj-concert">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9000" y="990600"/>
            <a:ext cx="1676400"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Picture 11" descr="filmfareawards2009">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6600" y="839787"/>
            <a:ext cx="14525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Rectangle 6"/>
          <p:cNvSpPr>
            <a:spLocks noChangeArrowheads="1"/>
          </p:cNvSpPr>
          <p:nvPr/>
        </p:nvSpPr>
        <p:spPr bwMode="auto">
          <a:xfrm>
            <a:off x="152400" y="5232400"/>
            <a:ext cx="8686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eaLnBrk="1" hangingPunct="1"/>
            <a:r>
              <a:rPr lang="en-US" altLang="en-US" dirty="0">
                <a:solidFill>
                  <a:prstClr val="black"/>
                </a:solidFill>
              </a:rPr>
              <a:t> MARKETERS PROMOTE TIME BASED EVENTS:</a:t>
            </a:r>
          </a:p>
          <a:p>
            <a:pPr eaLnBrk="1" hangingPunct="1"/>
            <a:r>
              <a:rPr lang="en-US" altLang="en-US" dirty="0">
                <a:solidFill>
                  <a:prstClr val="black"/>
                </a:solidFill>
              </a:rPr>
              <a:t>There are professionals who plan, work out    details of an event and make it perfectly.</a:t>
            </a:r>
          </a:p>
        </p:txBody>
      </p:sp>
      <p:pic>
        <p:nvPicPr>
          <p:cNvPr id="9222"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228600"/>
            <a:ext cx="1865313"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3342" y="2912268"/>
            <a:ext cx="1752600"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242944"/>
            <a:ext cx="2220913"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39000" y="2912268"/>
            <a:ext cx="1722438"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6" name="Picture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69541" y="2171700"/>
            <a:ext cx="175577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0190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304800" y="2209800"/>
            <a:ext cx="1752600" cy="20574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dirty="0">
                <a:solidFill>
                  <a:prstClr val="black"/>
                </a:solidFill>
              </a:rPr>
              <a:t>Properties</a:t>
            </a:r>
          </a:p>
        </p:txBody>
      </p:sp>
      <p:pic>
        <p:nvPicPr>
          <p:cNvPr id="10243" name="Picture 13" descr="451px-Bombay-Stock-Exchange">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3732" y="2438400"/>
            <a:ext cx="18288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6"/>
          <p:cNvSpPr>
            <a:spLocks noChangeArrowheads="1"/>
          </p:cNvSpPr>
          <p:nvPr/>
        </p:nvSpPr>
        <p:spPr bwMode="auto">
          <a:xfrm>
            <a:off x="76200" y="5257800"/>
            <a:ext cx="86868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eaLnBrk="1" hangingPunct="1"/>
            <a:r>
              <a:rPr lang="en-US" altLang="en-US" dirty="0">
                <a:solidFill>
                  <a:prstClr val="black"/>
                </a:solidFill>
              </a:rPr>
              <a:t>Properties are bought and sold and thus can be marketed.</a:t>
            </a:r>
          </a:p>
          <a:p>
            <a:pPr eaLnBrk="1" hangingPunct="1"/>
            <a:r>
              <a:rPr lang="en-US" altLang="en-US" dirty="0">
                <a:solidFill>
                  <a:prstClr val="black"/>
                </a:solidFill>
              </a:rPr>
              <a:t>Investment companies and banks ,and insurance firms are involved in its marketing to both individual as well as institutions.</a:t>
            </a:r>
          </a:p>
        </p:txBody>
      </p:sp>
      <p:pic>
        <p:nvPicPr>
          <p:cNvPr id="10245" name="Picture 2" descr="C:\Documents and Settings\Nitin\My Documents\My Pictures\installations music photos\Wells_Fargo_Bank_Plaza,_Houston,_from_bas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4725" y="366712"/>
            <a:ext cx="1638300"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6" name="Picture 7" descr="C:\Documents and Settings\Nitin\My Documents\picture s\dsk%20vishwa%20bungalow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3543300"/>
            <a:ext cx="240982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7" name="Picture 6" descr="C:\Documents and Settings\Nitin\My Documents\picture s\gardens-hira.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43600" y="228600"/>
            <a:ext cx="2514600" cy="184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4962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1266" name="Rectangle 4"/>
          <p:cNvSpPr>
            <a:spLocks noChangeArrowheads="1"/>
          </p:cNvSpPr>
          <p:nvPr/>
        </p:nvSpPr>
        <p:spPr bwMode="auto">
          <a:xfrm>
            <a:off x="381000" y="2286000"/>
            <a:ext cx="2209800" cy="2286000"/>
          </a:xfrm>
          <a:prstGeom prst="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a:solidFill>
                  <a:prstClr val="black"/>
                </a:solidFill>
              </a:rPr>
              <a:t>Organizations</a:t>
            </a:r>
          </a:p>
        </p:txBody>
      </p:sp>
      <p:pic>
        <p:nvPicPr>
          <p:cNvPr id="11267" name="Picture 13" descr="Nike-800">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3970338"/>
            <a:ext cx="2276475" cy="139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6"/>
          <p:cNvSpPr>
            <a:spLocks noChangeArrowheads="1"/>
          </p:cNvSpPr>
          <p:nvPr/>
        </p:nvSpPr>
        <p:spPr bwMode="auto">
          <a:xfrm>
            <a:off x="228600" y="5257800"/>
            <a:ext cx="8458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eaLnBrk="1" hangingPunct="1"/>
            <a:r>
              <a:rPr lang="en-US" altLang="en-US" dirty="0">
                <a:solidFill>
                  <a:prstClr val="black"/>
                </a:solidFill>
              </a:rPr>
              <a:t>Organizations actively work to build a strong and favorable brand image In the mind of their publics.</a:t>
            </a:r>
          </a:p>
          <a:p>
            <a:pPr eaLnBrk="1" hangingPunct="1"/>
            <a:r>
              <a:rPr lang="en-US" altLang="en-US" dirty="0">
                <a:solidFill>
                  <a:prstClr val="black"/>
                </a:solidFill>
              </a:rPr>
              <a:t>We call it as corporate branding</a:t>
            </a:r>
          </a:p>
        </p:txBody>
      </p:sp>
      <p:pic>
        <p:nvPicPr>
          <p:cNvPr id="11269" name="Picture 9" descr="C:\Documents and Settings\Nitin\My Documents\picture s\walmart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48400" y="228600"/>
            <a:ext cx="2532063"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10" descr="C:\Documents and Settings\Nitin\My Documents\picture s\untitled.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52800" y="228600"/>
            <a:ext cx="26670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17" descr="http://www.graphics18.com/wp-content/uploads/2009/08/hamara-bajaj.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4200" y="2590800"/>
            <a:ext cx="2857500"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2" name="Picture 19" descr="tata-nano-is-greener-than-most-cars_5810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 y="228600"/>
            <a:ext cx="2714625"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3" name="Picture 21" descr="http://thezerolife.com/kobnaghar/wp-content/uploads/ICICIBankCustomerFirstTheZeroLife.Com_thumb.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58000" y="2362200"/>
            <a:ext cx="1600200"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6954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6386" name="Oval 2"/>
          <p:cNvSpPr>
            <a:spLocks noChangeArrowheads="1"/>
          </p:cNvSpPr>
          <p:nvPr/>
        </p:nvSpPr>
        <p:spPr bwMode="auto">
          <a:xfrm>
            <a:off x="3352800" y="2209800"/>
            <a:ext cx="2133600" cy="2209800"/>
          </a:xfrm>
          <a:prstGeom prst="ellipse">
            <a:avLst/>
          </a:prstGeom>
          <a:solidFill>
            <a:srgbClr val="FFFF00"/>
          </a:solidFill>
          <a:ln w="76200">
            <a:solidFill>
              <a:schemeClr val="tx1"/>
            </a:solidFill>
            <a:round/>
            <a:headEnd/>
            <a:tailEnd/>
          </a:ln>
        </p:spPr>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dirty="0" smtClean="0">
                <a:solidFill>
                  <a:srgbClr val="FF0000"/>
                </a:solidFill>
                <a:latin typeface="Times New Roman" pitchFamily="18" charset="0"/>
              </a:rPr>
              <a:t>MARKET </a:t>
            </a:r>
          </a:p>
          <a:p>
            <a:pPr algn="ctr" eaLnBrk="1" hangingPunct="1"/>
            <a:r>
              <a:rPr lang="en-US" altLang="en-US" dirty="0" smtClean="0">
                <a:solidFill>
                  <a:srgbClr val="FF0000"/>
                </a:solidFill>
                <a:latin typeface="Times New Roman" pitchFamily="18" charset="0"/>
              </a:rPr>
              <a:t>OFFERINGS</a:t>
            </a:r>
            <a:endParaRPr lang="en-US" altLang="en-US" dirty="0">
              <a:solidFill>
                <a:srgbClr val="FF0000"/>
              </a:solidFill>
              <a:latin typeface="Times New Roman" pitchFamily="18" charset="0"/>
            </a:endParaRPr>
          </a:p>
        </p:txBody>
      </p:sp>
      <p:sp>
        <p:nvSpPr>
          <p:cNvPr id="16387" name="Rectangle 4"/>
          <p:cNvSpPr>
            <a:spLocks noChangeArrowheads="1"/>
          </p:cNvSpPr>
          <p:nvPr/>
        </p:nvSpPr>
        <p:spPr bwMode="auto">
          <a:xfrm>
            <a:off x="228600" y="457200"/>
            <a:ext cx="2667000" cy="5715000"/>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endParaRPr lang="en-US" altLang="en-US" sz="2400">
              <a:solidFill>
                <a:prstClr val="black"/>
              </a:solidFill>
              <a:latin typeface="Arial Black" pitchFamily="34" charset="0"/>
            </a:endParaRPr>
          </a:p>
        </p:txBody>
      </p:sp>
      <p:sp>
        <p:nvSpPr>
          <p:cNvPr id="16388" name="Rectangle 6"/>
          <p:cNvSpPr>
            <a:spLocks noChangeArrowheads="1"/>
          </p:cNvSpPr>
          <p:nvPr/>
        </p:nvSpPr>
        <p:spPr bwMode="auto">
          <a:xfrm>
            <a:off x="5867400" y="457200"/>
            <a:ext cx="2895600" cy="5715000"/>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endParaRPr lang="en-US" altLang="en-US" sz="2400">
              <a:solidFill>
                <a:prstClr val="black"/>
              </a:solidFill>
              <a:latin typeface="Arial Black" pitchFamily="34" charset="0"/>
            </a:endParaRPr>
          </a:p>
        </p:txBody>
      </p:sp>
      <p:sp>
        <p:nvSpPr>
          <p:cNvPr id="16389" name="AutoShape 7"/>
          <p:cNvSpPr>
            <a:spLocks noChangeArrowheads="1"/>
          </p:cNvSpPr>
          <p:nvPr/>
        </p:nvSpPr>
        <p:spPr bwMode="auto">
          <a:xfrm>
            <a:off x="3352800" y="4572000"/>
            <a:ext cx="2209800" cy="16764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400">
                <a:solidFill>
                  <a:prstClr val="black"/>
                </a:solidFill>
                <a:latin typeface="Times New Roman" pitchFamily="18" charset="0"/>
              </a:rPr>
              <a:t>PLACES</a:t>
            </a:r>
          </a:p>
        </p:txBody>
      </p:sp>
      <p:sp>
        <p:nvSpPr>
          <p:cNvPr id="16390" name="AutoShape 8"/>
          <p:cNvSpPr>
            <a:spLocks noChangeArrowheads="1"/>
          </p:cNvSpPr>
          <p:nvPr/>
        </p:nvSpPr>
        <p:spPr bwMode="auto">
          <a:xfrm>
            <a:off x="3352800" y="381000"/>
            <a:ext cx="2209800" cy="1676400"/>
          </a:xfrm>
          <a:prstGeom prst="roundRect">
            <a:avLst>
              <a:gd name="adj" fmla="val 16667"/>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400">
                <a:solidFill>
                  <a:prstClr val="black"/>
                </a:solidFill>
                <a:latin typeface="Times New Roman" pitchFamily="18" charset="0"/>
              </a:rPr>
              <a:t>PERSONS</a:t>
            </a:r>
          </a:p>
        </p:txBody>
      </p:sp>
      <p:sp>
        <p:nvSpPr>
          <p:cNvPr id="16391" name="Text Box 10"/>
          <p:cNvSpPr txBox="1">
            <a:spLocks noChangeArrowheads="1"/>
          </p:cNvSpPr>
          <p:nvPr/>
        </p:nvSpPr>
        <p:spPr bwMode="auto">
          <a:xfrm>
            <a:off x="228600" y="990600"/>
            <a:ext cx="273208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400" dirty="0">
                <a:solidFill>
                  <a:prstClr val="black"/>
                </a:solidFill>
                <a:latin typeface="Times New Roman" pitchFamily="18" charset="0"/>
              </a:rPr>
              <a:t>GOODS</a:t>
            </a: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r>
              <a:rPr lang="en-US" altLang="en-US" sz="2400" dirty="0">
                <a:solidFill>
                  <a:prstClr val="black"/>
                </a:solidFill>
                <a:latin typeface="Times New Roman" pitchFamily="18" charset="0"/>
              </a:rPr>
              <a:t>SERVICES</a:t>
            </a: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r>
              <a:rPr lang="en-US" altLang="en-US" sz="2400" dirty="0">
                <a:solidFill>
                  <a:prstClr val="black"/>
                </a:solidFill>
                <a:latin typeface="Times New Roman" pitchFamily="18" charset="0"/>
              </a:rPr>
              <a:t>EXPERIENCES</a:t>
            </a: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r>
              <a:rPr lang="en-US" altLang="en-US" sz="2400" dirty="0">
                <a:solidFill>
                  <a:prstClr val="black"/>
                </a:solidFill>
                <a:latin typeface="Times New Roman" pitchFamily="18" charset="0"/>
              </a:rPr>
              <a:t>EVENTS</a:t>
            </a:r>
          </a:p>
        </p:txBody>
      </p:sp>
      <p:sp>
        <p:nvSpPr>
          <p:cNvPr id="16392" name="Text Box 14"/>
          <p:cNvSpPr txBox="1">
            <a:spLocks noChangeArrowheads="1"/>
          </p:cNvSpPr>
          <p:nvPr/>
        </p:nvSpPr>
        <p:spPr bwMode="auto">
          <a:xfrm>
            <a:off x="5943600" y="973753"/>
            <a:ext cx="28194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Arial" charset="0"/>
              </a:defRPr>
            </a:lvl1pPr>
            <a:lvl2pPr marL="742950" indent="-285750" eaLnBrk="0" hangingPunct="0">
              <a:defRPr sz="2000" b="1">
                <a:solidFill>
                  <a:schemeClr val="tx1"/>
                </a:solidFill>
                <a:latin typeface="Arial" charset="0"/>
              </a:defRPr>
            </a:lvl2pPr>
            <a:lvl3pPr marL="1143000" indent="-228600" eaLnBrk="0" hangingPunct="0">
              <a:defRPr sz="2000" b="1">
                <a:solidFill>
                  <a:schemeClr val="tx1"/>
                </a:solidFill>
                <a:latin typeface="Arial" charset="0"/>
              </a:defRPr>
            </a:lvl3pPr>
            <a:lvl4pPr marL="1600200" indent="-228600" eaLnBrk="0" hangingPunct="0">
              <a:defRPr sz="2000" b="1">
                <a:solidFill>
                  <a:schemeClr val="tx1"/>
                </a:solidFill>
                <a:latin typeface="Arial" charset="0"/>
              </a:defRPr>
            </a:lvl4pPr>
            <a:lvl5pPr marL="2057400" indent="-228600" eaLnBrk="0" hangingPunct="0">
              <a:defRPr sz="2000" b="1">
                <a:solidFill>
                  <a:schemeClr val="tx1"/>
                </a:solidFill>
                <a:latin typeface="Arial" charset="0"/>
              </a:defRPr>
            </a:lvl5pPr>
            <a:lvl6pPr marL="2514600" indent="-228600" eaLnBrk="0" fontAlgn="base" hangingPunct="0">
              <a:spcBef>
                <a:spcPct val="0"/>
              </a:spcBef>
              <a:spcAft>
                <a:spcPct val="0"/>
              </a:spcAft>
              <a:defRPr sz="2000" b="1">
                <a:solidFill>
                  <a:schemeClr val="tx1"/>
                </a:solidFill>
                <a:latin typeface="Arial" charset="0"/>
              </a:defRPr>
            </a:lvl6pPr>
            <a:lvl7pPr marL="2971800" indent="-228600" eaLnBrk="0" fontAlgn="base" hangingPunct="0">
              <a:spcBef>
                <a:spcPct val="0"/>
              </a:spcBef>
              <a:spcAft>
                <a:spcPct val="0"/>
              </a:spcAft>
              <a:defRPr sz="2000" b="1">
                <a:solidFill>
                  <a:schemeClr val="tx1"/>
                </a:solidFill>
                <a:latin typeface="Arial" charset="0"/>
              </a:defRPr>
            </a:lvl7pPr>
            <a:lvl8pPr marL="3429000" indent="-228600" eaLnBrk="0" fontAlgn="base" hangingPunct="0">
              <a:spcBef>
                <a:spcPct val="0"/>
              </a:spcBef>
              <a:spcAft>
                <a:spcPct val="0"/>
              </a:spcAft>
              <a:defRPr sz="2000" b="1">
                <a:solidFill>
                  <a:schemeClr val="tx1"/>
                </a:solidFill>
                <a:latin typeface="Arial" charset="0"/>
              </a:defRPr>
            </a:lvl8pPr>
            <a:lvl9pPr marL="3886200" indent="-228600" eaLnBrk="0" fontAlgn="base" hangingPunct="0">
              <a:spcBef>
                <a:spcPct val="0"/>
              </a:spcBef>
              <a:spcAft>
                <a:spcPct val="0"/>
              </a:spcAft>
              <a:defRPr sz="2000" b="1">
                <a:solidFill>
                  <a:schemeClr val="tx1"/>
                </a:solidFill>
                <a:latin typeface="Arial" charset="0"/>
              </a:defRPr>
            </a:lvl9pPr>
          </a:lstStyle>
          <a:p>
            <a:pPr algn="ctr" eaLnBrk="1" hangingPunct="1"/>
            <a:r>
              <a:rPr lang="en-US" altLang="en-US" sz="2400" dirty="0">
                <a:solidFill>
                  <a:prstClr val="black"/>
                </a:solidFill>
                <a:latin typeface="Times New Roman" pitchFamily="18" charset="0"/>
              </a:rPr>
              <a:t>PROPERTIES</a:t>
            </a: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r>
              <a:rPr lang="en-US" altLang="en-US" sz="2400" dirty="0">
                <a:solidFill>
                  <a:prstClr val="black"/>
                </a:solidFill>
                <a:latin typeface="Times New Roman" pitchFamily="18" charset="0"/>
              </a:rPr>
              <a:t>ORGANISATIONS</a:t>
            </a: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r>
              <a:rPr lang="en-US" altLang="en-US" sz="2400" dirty="0">
                <a:solidFill>
                  <a:prstClr val="black"/>
                </a:solidFill>
                <a:latin typeface="Times New Roman" pitchFamily="18" charset="0"/>
              </a:rPr>
              <a:t>INFORMATION</a:t>
            </a: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endParaRPr lang="en-US" altLang="en-US" sz="2400" dirty="0">
              <a:solidFill>
                <a:prstClr val="black"/>
              </a:solidFill>
              <a:latin typeface="Times New Roman" pitchFamily="18" charset="0"/>
            </a:endParaRPr>
          </a:p>
          <a:p>
            <a:pPr algn="ctr" eaLnBrk="1" hangingPunct="1"/>
            <a:r>
              <a:rPr lang="en-US" altLang="en-US" sz="2400" dirty="0">
                <a:solidFill>
                  <a:prstClr val="black"/>
                </a:solidFill>
                <a:latin typeface="Times New Roman" pitchFamily="18" charset="0"/>
              </a:rPr>
              <a:t>IDEAS</a:t>
            </a:r>
          </a:p>
        </p:txBody>
      </p:sp>
    </p:spTree>
    <p:extLst>
      <p:ext uri="{BB962C8B-B14F-4D97-AF65-F5344CB8AC3E}">
        <p14:creationId xmlns:p14="http://schemas.microsoft.com/office/powerpoint/2010/main" val="2416316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pPr>
              <a:defRPr/>
            </a:pPr>
            <a:r>
              <a:rPr lang="en-US" smtClean="0"/>
              <a:t>Chp 1: Marketing: Creating Customer Value and Engagement</a:t>
            </a:r>
            <a:endParaRPr lang="en-US"/>
          </a:p>
        </p:txBody>
      </p:sp>
      <p:sp>
        <p:nvSpPr>
          <p:cNvPr id="5" name="Content Placeholder 11"/>
          <p:cNvSpPr txBox="1">
            <a:spLocks/>
          </p:cNvSpPr>
          <p:nvPr/>
        </p:nvSpPr>
        <p:spPr bwMode="auto">
          <a:xfrm>
            <a:off x="4953000" y="1466850"/>
            <a:ext cx="3510119"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Bef>
                <a:spcPts val="1500"/>
              </a:spcBef>
              <a:buClr>
                <a:srgbClr val="007FA3"/>
              </a:buClr>
              <a:buFont typeface="Arial" charset="0"/>
              <a:buNone/>
            </a:pPr>
            <a:r>
              <a:rPr lang="en-US" altLang="en-US" sz="2200" b="1" dirty="0" smtClean="0">
                <a:latin typeface="Times New Roman" panose="02020603050405020304" pitchFamily="18" charset="0"/>
                <a:cs typeface="Times New Roman" panose="02020603050405020304" pitchFamily="18" charset="0"/>
              </a:rPr>
              <a:t>Market offerings </a:t>
            </a:r>
            <a:r>
              <a:rPr lang="en-US" altLang="en-US" sz="2200" dirty="0" smtClean="0">
                <a:latin typeface="Times New Roman" panose="02020603050405020304" pitchFamily="18" charset="0"/>
                <a:cs typeface="Times New Roman" panose="02020603050405020304" pitchFamily="18" charset="0"/>
              </a:rPr>
              <a:t>are some combination of products, services, information, or experiences offered to a market to satisfy a need or want.</a:t>
            </a:r>
            <a:br>
              <a:rPr lang="en-US" altLang="en-US" sz="2200" dirty="0" smtClean="0">
                <a:latin typeface="Times New Roman" panose="02020603050405020304" pitchFamily="18" charset="0"/>
                <a:cs typeface="Times New Roman" panose="02020603050405020304" pitchFamily="18" charset="0"/>
              </a:rPr>
            </a:br>
            <a:r>
              <a:rPr lang="en-US" altLang="en-US" sz="2200" dirty="0" smtClean="0">
                <a:latin typeface="Times New Roman" panose="02020603050405020304" pitchFamily="18" charset="0"/>
                <a:cs typeface="Times New Roman" panose="02020603050405020304" pitchFamily="18" charset="0"/>
              </a:rPr>
              <a:t/>
            </a:r>
            <a:br>
              <a:rPr lang="en-US" altLang="en-US" sz="2200" dirty="0" smtClean="0">
                <a:latin typeface="Times New Roman" panose="02020603050405020304" pitchFamily="18" charset="0"/>
                <a:cs typeface="Times New Roman" panose="02020603050405020304" pitchFamily="18" charset="0"/>
              </a:rPr>
            </a:br>
            <a:r>
              <a:rPr lang="en-US" altLang="en-US" sz="2200" b="1" dirty="0" smtClean="0">
                <a:latin typeface="Times New Roman" panose="02020603050405020304" pitchFamily="18" charset="0"/>
                <a:cs typeface="Times New Roman" panose="02020603050405020304" pitchFamily="18" charset="0"/>
              </a:rPr>
              <a:t>Marketing myopia </a:t>
            </a:r>
            <a:r>
              <a:rPr lang="en-US" altLang="en-US" sz="2200" dirty="0" smtClean="0">
                <a:latin typeface="Times New Roman" panose="02020603050405020304" pitchFamily="18" charset="0"/>
                <a:cs typeface="Times New Roman" panose="02020603050405020304" pitchFamily="18" charset="0"/>
              </a:rPr>
              <a:t>is focusing only on existing wants and losing sight of underlying consumer needs.</a:t>
            </a:r>
          </a:p>
          <a:p>
            <a:pPr marL="0" indent="0" algn="just">
              <a:lnSpc>
                <a:spcPct val="80000"/>
              </a:lnSpc>
              <a:spcBef>
                <a:spcPts val="1500"/>
              </a:spcBef>
              <a:buClr>
                <a:srgbClr val="007FA3"/>
              </a:buClr>
              <a:buFont typeface="Arial" charset="0"/>
              <a:buNone/>
            </a:pPr>
            <a:endParaRPr lang="en-US" altLang="en-US" sz="1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0D85C187-33E0-D242-A8E5-E0102F210F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304800"/>
            <a:ext cx="3253598" cy="5863899"/>
          </a:xfrm>
          <a:prstGeom prst="rect">
            <a:avLst/>
          </a:prstGeom>
        </p:spPr>
      </p:pic>
    </p:spTree>
    <p:extLst>
      <p:ext uri="{BB962C8B-B14F-4D97-AF65-F5344CB8AC3E}">
        <p14:creationId xmlns:p14="http://schemas.microsoft.com/office/powerpoint/2010/main" val="58398057"/>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7111ED04-3350-4141-AF24-6D8B832BB01C}"/>
              </a:ext>
            </a:extLst>
          </p:cNvPr>
          <p:cNvSpPr>
            <a:spLocks noGrp="1"/>
          </p:cNvSpPr>
          <p:nvPr>
            <p:ph idx="1"/>
          </p:nvPr>
        </p:nvSpPr>
        <p:spPr>
          <a:xfrm>
            <a:off x="381000" y="304800"/>
            <a:ext cx="8229600" cy="5516563"/>
          </a:xfrm>
        </p:spPr>
        <p:txBody>
          <a:bodyPr>
            <a:normAutofit/>
          </a:bodyPr>
          <a:lstStyle/>
          <a:p>
            <a:pPr marL="0" indent="0" algn="just">
              <a:buNone/>
            </a:pPr>
            <a:r>
              <a:rPr lang="en-IN" sz="1800" dirty="0">
                <a:latin typeface="Times New Roman" panose="02020603050405020304" pitchFamily="18" charset="0"/>
                <a:cs typeface="Times New Roman" panose="02020603050405020304" pitchFamily="18" charset="0"/>
              </a:rPr>
              <a:t>(3) </a:t>
            </a:r>
            <a:r>
              <a:rPr lang="en-IN" sz="1800" b="1" u="sng" dirty="0">
                <a:latin typeface="Times New Roman" panose="02020603050405020304" pitchFamily="18" charset="0"/>
                <a:cs typeface="Times New Roman" panose="02020603050405020304" pitchFamily="18" charset="0"/>
              </a:rPr>
              <a:t>Value And Satisfaction</a:t>
            </a:r>
          </a:p>
          <a:p>
            <a:pPr algn="just"/>
            <a:r>
              <a:rPr lang="en-IN" sz="1800" dirty="0">
                <a:latin typeface="Times New Roman" panose="02020603050405020304" pitchFamily="18" charset="0"/>
                <a:cs typeface="Times New Roman" panose="02020603050405020304" pitchFamily="18" charset="0"/>
              </a:rPr>
              <a:t>Consumers usually face a broad array of products and services that might satisfy a given need. </a:t>
            </a:r>
          </a:p>
          <a:p>
            <a:pPr algn="just"/>
            <a:r>
              <a:rPr lang="en-IN" sz="1800" dirty="0" smtClean="0">
                <a:latin typeface="Times New Roman" panose="02020603050405020304" pitchFamily="18" charset="0"/>
                <a:cs typeface="Times New Roman" panose="02020603050405020304" pitchFamily="18" charset="0"/>
              </a:rPr>
              <a:t>Customers </a:t>
            </a:r>
            <a:r>
              <a:rPr lang="en-IN" sz="1800" dirty="0">
                <a:latin typeface="Times New Roman" panose="02020603050405020304" pitchFamily="18" charset="0"/>
                <a:cs typeface="Times New Roman" panose="02020603050405020304" pitchFamily="18" charset="0"/>
              </a:rPr>
              <a:t>form expectations about the value and satisfaction that various market offerings will deliver and buy accordingly. </a:t>
            </a:r>
          </a:p>
          <a:p>
            <a:pPr algn="just"/>
            <a:r>
              <a:rPr lang="en-IN" sz="1800" dirty="0">
                <a:latin typeface="Times New Roman" panose="02020603050405020304" pitchFamily="18" charset="0"/>
                <a:cs typeface="Times New Roman" panose="02020603050405020304" pitchFamily="18" charset="0"/>
              </a:rPr>
              <a:t>Satisfied customers buy again and tell others about their good experiences. Dissatisfied customers often switch to competitors and disparage the product to others. </a:t>
            </a:r>
          </a:p>
          <a:p>
            <a:pPr algn="just"/>
            <a:r>
              <a:rPr lang="en-IN" sz="1800" dirty="0">
                <a:latin typeface="Times New Roman" panose="02020603050405020304" pitchFamily="18" charset="0"/>
                <a:cs typeface="Times New Roman" panose="02020603050405020304" pitchFamily="18" charset="0"/>
              </a:rPr>
              <a:t>Marketers must be careful to set the right level of </a:t>
            </a:r>
            <a:r>
              <a:rPr lang="en-IN" sz="1800" dirty="0" smtClean="0">
                <a:latin typeface="Times New Roman" panose="02020603050405020304" pitchFamily="18" charset="0"/>
                <a:cs typeface="Times New Roman" panose="02020603050405020304" pitchFamily="18" charset="0"/>
              </a:rPr>
              <a:t>expectations</a:t>
            </a:r>
          </a:p>
          <a:p>
            <a:pPr lvl="1" algn="just"/>
            <a:r>
              <a:rPr lang="en-IN" sz="1800" dirty="0" smtClean="0">
                <a:latin typeface="Times New Roman" panose="02020603050405020304" pitchFamily="18" charset="0"/>
                <a:cs typeface="Times New Roman" panose="02020603050405020304" pitchFamily="18" charset="0"/>
              </a:rPr>
              <a:t>If </a:t>
            </a:r>
            <a:r>
              <a:rPr lang="en-IN" sz="1800" dirty="0">
                <a:latin typeface="Times New Roman" panose="02020603050405020304" pitchFamily="18" charset="0"/>
                <a:cs typeface="Times New Roman" panose="02020603050405020304" pitchFamily="18" charset="0"/>
              </a:rPr>
              <a:t>they set expectations too low, they may satisfy those who buy but fail to attract enough buyers. </a:t>
            </a:r>
            <a:endParaRPr lang="en-IN" sz="1800" dirty="0" smtClean="0">
              <a:latin typeface="Times New Roman" panose="02020603050405020304" pitchFamily="18" charset="0"/>
              <a:cs typeface="Times New Roman" panose="02020603050405020304" pitchFamily="18" charset="0"/>
            </a:endParaRPr>
          </a:p>
          <a:p>
            <a:pPr lvl="1" algn="just"/>
            <a:r>
              <a:rPr lang="en-IN" sz="1800" dirty="0" smtClean="0">
                <a:latin typeface="Times New Roman" panose="02020603050405020304" pitchFamily="18" charset="0"/>
                <a:cs typeface="Times New Roman" panose="02020603050405020304" pitchFamily="18" charset="0"/>
              </a:rPr>
              <a:t>If </a:t>
            </a:r>
            <a:r>
              <a:rPr lang="en-IN" sz="1800" dirty="0">
                <a:latin typeface="Times New Roman" panose="02020603050405020304" pitchFamily="18" charset="0"/>
                <a:cs typeface="Times New Roman" panose="02020603050405020304" pitchFamily="18" charset="0"/>
              </a:rPr>
              <a:t>they set expectations too high, buyers will be disappointed. </a:t>
            </a:r>
          </a:p>
          <a:p>
            <a:pPr algn="just"/>
            <a:r>
              <a:rPr lang="en-IN" sz="1800" dirty="0">
                <a:latin typeface="Times New Roman" panose="02020603050405020304" pitchFamily="18" charset="0"/>
                <a:cs typeface="Times New Roman" panose="02020603050405020304" pitchFamily="18" charset="0"/>
              </a:rPr>
              <a:t>Customer value and customer satisfaction are key building blocks for developing and managing customer relationships.</a:t>
            </a:r>
          </a:p>
          <a:p>
            <a:pPr marL="0" indent="0" algn="just">
              <a:buNone/>
            </a:pPr>
            <a:endParaRPr lang="en-IN" sz="1800" b="1" u="sng"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577196248"/>
      </p:ext>
    </p:extLst>
  </p:cSld>
  <p:clrMapOvr>
    <a:overrideClrMapping bg1="lt1" tx1="dk1" bg2="lt2" tx2="dk2" accent1="accent1" accent2="accent2" accent3="accent3" accent4="accent4" accent5="accent5" accent6="accent6" hlink="hlink" folHlink="folHlink"/>
  </p:clrMapOvr>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553F558C-75A9-4A49-B132-636ED7C4C892}"/>
              </a:ext>
            </a:extLst>
          </p:cNvPr>
          <p:cNvSpPr>
            <a:spLocks noGrp="1"/>
          </p:cNvSpPr>
          <p:nvPr>
            <p:ph idx="1"/>
          </p:nvPr>
        </p:nvSpPr>
        <p:spPr>
          <a:xfrm>
            <a:off x="762000" y="731837"/>
            <a:ext cx="7620000" cy="4525963"/>
          </a:xfrm>
        </p:spPr>
        <p:txBody>
          <a:bodyPr>
            <a:noAutofit/>
          </a:bodyPr>
          <a:lstStyle/>
          <a:p>
            <a:pPr algn="just">
              <a:buFont typeface="Wingdings" panose="05000000000000000000" pitchFamily="2" charset="2"/>
              <a:buChar char="q"/>
            </a:pPr>
            <a:r>
              <a:rPr lang="en-IN" sz="1800" dirty="0" smtClean="0">
                <a:latin typeface="Times New Roman" panose="02020603050405020304" pitchFamily="18" charset="0"/>
                <a:cs typeface="Times New Roman" panose="02020603050405020304" pitchFamily="18" charset="0"/>
              </a:rPr>
              <a:t>DO YOU KNOW?</a:t>
            </a:r>
            <a:endParaRPr lang="en-IN" sz="1800" b="1" u="sng" dirty="0">
              <a:latin typeface="Times New Roman" panose="02020603050405020304" pitchFamily="18" charset="0"/>
              <a:cs typeface="Times New Roman" panose="02020603050405020304" pitchFamily="18" charset="0"/>
            </a:endParaRPr>
          </a:p>
          <a:p>
            <a:pPr algn="just"/>
            <a:r>
              <a:rPr lang="en-US" sz="1800" dirty="0"/>
              <a:t>Do you know of a </a:t>
            </a:r>
            <a:r>
              <a:rPr lang="en-US" sz="1800" dirty="0" smtClean="0"/>
              <a:t>publication which </a:t>
            </a:r>
            <a:r>
              <a:rPr lang="en-US" sz="1800" dirty="0"/>
              <a:t>sold 18.20 lakh (1.82 </a:t>
            </a:r>
            <a:r>
              <a:rPr lang="en-US" sz="1800" dirty="0" smtClean="0"/>
              <a:t>million) copies </a:t>
            </a:r>
            <a:r>
              <a:rPr lang="en-US" sz="1800" dirty="0"/>
              <a:t>in nine languages </a:t>
            </a:r>
            <a:r>
              <a:rPr lang="en-US" sz="1800" dirty="0" smtClean="0"/>
              <a:t>in 2017</a:t>
            </a:r>
            <a:r>
              <a:rPr lang="en-US" sz="1800" dirty="0"/>
              <a:t>? </a:t>
            </a:r>
            <a:endParaRPr lang="en-US" sz="1800" dirty="0" smtClean="0"/>
          </a:p>
          <a:p>
            <a:pPr algn="just"/>
            <a:r>
              <a:rPr lang="en-US" sz="1800" dirty="0" smtClean="0"/>
              <a:t>Do </a:t>
            </a:r>
            <a:r>
              <a:rPr lang="en-US" sz="1800" dirty="0"/>
              <a:t>you know which is </a:t>
            </a:r>
            <a:r>
              <a:rPr lang="en-US" sz="1800" dirty="0" smtClean="0"/>
              <a:t>the India’s </a:t>
            </a:r>
            <a:r>
              <a:rPr lang="en-US" sz="1800" dirty="0"/>
              <a:t>and the world’s largest </a:t>
            </a:r>
            <a:r>
              <a:rPr lang="en-US" sz="1800" dirty="0" smtClean="0"/>
              <a:t>selling </a:t>
            </a:r>
            <a:r>
              <a:rPr lang="en-IN" sz="1800" dirty="0" smtClean="0"/>
              <a:t>publication</a:t>
            </a:r>
            <a:r>
              <a:rPr lang="en-IN" sz="1800" dirty="0"/>
              <a:t>? </a:t>
            </a:r>
            <a:endParaRPr lang="en-IN" sz="1800" dirty="0" smtClean="0"/>
          </a:p>
          <a:p>
            <a:pPr algn="just"/>
            <a:r>
              <a:rPr lang="en-IN" sz="1800" dirty="0" smtClean="0"/>
              <a:t>Which </a:t>
            </a:r>
            <a:r>
              <a:rPr lang="en-IN" sz="1800" dirty="0"/>
              <a:t>print </a:t>
            </a:r>
            <a:r>
              <a:rPr lang="en-IN" sz="1800" dirty="0" smtClean="0"/>
              <a:t>medium </a:t>
            </a:r>
            <a:r>
              <a:rPr lang="en-US" sz="1800" dirty="0" smtClean="0"/>
              <a:t>is </a:t>
            </a:r>
            <a:r>
              <a:rPr lang="en-US" sz="1800" dirty="0"/>
              <a:t>used extensively by the </a:t>
            </a:r>
            <a:r>
              <a:rPr lang="en-US" sz="1800" dirty="0" smtClean="0"/>
              <a:t>renowned </a:t>
            </a:r>
            <a:r>
              <a:rPr lang="en-IN" sz="1800" dirty="0" smtClean="0"/>
              <a:t>Indian </a:t>
            </a:r>
            <a:r>
              <a:rPr lang="en-IN" sz="1800" dirty="0"/>
              <a:t>consumer product </a:t>
            </a:r>
            <a:r>
              <a:rPr lang="en-IN" sz="1800" dirty="0" smtClean="0"/>
              <a:t>companies like </a:t>
            </a:r>
            <a:r>
              <a:rPr lang="en-IN" sz="1800" dirty="0"/>
              <a:t>Hindustan Unilever, P&amp;G, Godrej, </a:t>
            </a:r>
            <a:r>
              <a:rPr lang="en-IN" sz="1800" dirty="0" smtClean="0"/>
              <a:t>Dabur, </a:t>
            </a:r>
            <a:r>
              <a:rPr lang="nb-NO" sz="1800" dirty="0" smtClean="0"/>
              <a:t>Reckitt </a:t>
            </a:r>
            <a:r>
              <a:rPr lang="nb-NO" sz="1800" dirty="0"/>
              <a:t>Benckiser, Marico, etc. to </a:t>
            </a:r>
            <a:r>
              <a:rPr lang="nb-NO" sz="1800" dirty="0" smtClean="0"/>
              <a:t>advertise </a:t>
            </a:r>
            <a:r>
              <a:rPr lang="en-US" sz="1800" dirty="0" smtClean="0"/>
              <a:t>their </a:t>
            </a:r>
            <a:r>
              <a:rPr lang="en-US" sz="1800" dirty="0"/>
              <a:t>brands year after year regularly? It </a:t>
            </a:r>
            <a:r>
              <a:rPr lang="en-US" sz="1800" dirty="0" smtClean="0"/>
              <a:t>is a </a:t>
            </a:r>
            <a:r>
              <a:rPr lang="en-US" sz="1800" dirty="0"/>
              <a:t>household name in Maharashtra, </a:t>
            </a:r>
            <a:r>
              <a:rPr lang="en-US" sz="1800" dirty="0" smtClean="0"/>
              <a:t>Gujarat, </a:t>
            </a:r>
            <a:r>
              <a:rPr lang="sv-SE" sz="1800" dirty="0" smtClean="0"/>
              <a:t>Andhra </a:t>
            </a:r>
            <a:r>
              <a:rPr lang="sv-SE" sz="1800" dirty="0"/>
              <a:t>Pradesh, Kerala, Karnataka, </a:t>
            </a:r>
            <a:r>
              <a:rPr lang="sv-SE" sz="1800" dirty="0" smtClean="0"/>
              <a:t>Tamil </a:t>
            </a:r>
            <a:r>
              <a:rPr lang="en-US" sz="1800" dirty="0" smtClean="0"/>
              <a:t>Nadu </a:t>
            </a:r>
            <a:r>
              <a:rPr lang="en-US" sz="1800" dirty="0"/>
              <a:t>and North India. </a:t>
            </a:r>
            <a:endParaRPr lang="en-US" sz="1800" dirty="0" smtClean="0"/>
          </a:p>
          <a:p>
            <a:pPr algn="just"/>
            <a:r>
              <a:rPr lang="en-US" sz="1800" dirty="0" smtClean="0"/>
              <a:t>It </a:t>
            </a:r>
            <a:r>
              <a:rPr lang="en-US" sz="1800" dirty="0"/>
              <a:t>reaches nearly </a:t>
            </a:r>
            <a:r>
              <a:rPr lang="en-US" sz="1800" dirty="0" smtClean="0"/>
              <a:t>1.4 million </a:t>
            </a:r>
            <a:r>
              <a:rPr lang="en-US" sz="1800" dirty="0"/>
              <a:t>households all over the country </a:t>
            </a:r>
            <a:r>
              <a:rPr lang="en-US" sz="1800" dirty="0" smtClean="0"/>
              <a:t>and many </a:t>
            </a:r>
            <a:r>
              <a:rPr lang="en-US" sz="1800" dirty="0"/>
              <a:t>more in other countries too.</a:t>
            </a:r>
            <a:endParaRPr lang="en-IN" sz="1800"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Tree>
    <p:extLst>
      <p:ext uri="{BB962C8B-B14F-4D97-AF65-F5344CB8AC3E}">
        <p14:creationId xmlns:p14="http://schemas.microsoft.com/office/powerpoint/2010/main" val="4138739028"/>
      </p:ext>
    </p:extLst>
  </p:cSld>
  <p:clrMapOvr>
    <a:overrideClrMapping bg1="lt1" tx1="dk1" bg2="lt2" tx2="dk2" accent1="accent1" accent2="accent2" accent3="accent3" accent4="accent4" accent5="accent5" accent6="accent6" hlink="hlink" folHlink="folHlink"/>
  </p:clrMapOvr>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 xmlns:a16="http://schemas.microsoft.com/office/drawing/2014/main" id="{553F558C-75A9-4A49-B132-636ED7C4C892}"/>
              </a:ext>
            </a:extLst>
          </p:cNvPr>
          <p:cNvSpPr>
            <a:spLocks noGrp="1"/>
          </p:cNvSpPr>
          <p:nvPr>
            <p:ph idx="1"/>
          </p:nvPr>
        </p:nvSpPr>
        <p:spPr>
          <a:xfrm>
            <a:off x="152400" y="152400"/>
            <a:ext cx="5943600" cy="4525963"/>
          </a:xfrm>
        </p:spPr>
        <p:txBody>
          <a:bodyPr>
            <a:noAutofit/>
          </a:bodyPr>
          <a:lstStyle/>
          <a:p>
            <a:pPr algn="just">
              <a:buFont typeface="Wingdings" panose="05000000000000000000" pitchFamily="2" charset="2"/>
              <a:buChar char="q"/>
            </a:pPr>
            <a:r>
              <a:rPr lang="en-IN" sz="1800" dirty="0">
                <a:latin typeface="Times New Roman" panose="02020603050405020304" pitchFamily="18" charset="0"/>
                <a:cs typeface="Times New Roman" panose="02020603050405020304" pitchFamily="18" charset="0"/>
              </a:rPr>
              <a:t> </a:t>
            </a:r>
            <a:r>
              <a:rPr lang="en-IN" sz="1800" b="1" u="sng" dirty="0">
                <a:latin typeface="Times New Roman" panose="02020603050405020304" pitchFamily="18" charset="0"/>
                <a:cs typeface="Times New Roman" panose="02020603050405020304" pitchFamily="18" charset="0"/>
              </a:rPr>
              <a:t>CASE EXAMPLE OF </a:t>
            </a:r>
            <a:r>
              <a:rPr lang="en-IN" sz="1800" b="1" u="sng" dirty="0" smtClean="0">
                <a:latin typeface="Times New Roman" panose="02020603050405020304" pitchFamily="18" charset="0"/>
                <a:cs typeface="Times New Roman" panose="02020603050405020304" pitchFamily="18" charset="0"/>
              </a:rPr>
              <a:t>KALNIRNAY: MET THE UNMET NEEDS</a:t>
            </a:r>
            <a:endParaRPr lang="en-IN" sz="1800" b="1" u="sng" dirty="0">
              <a:latin typeface="Times New Roman" panose="02020603050405020304" pitchFamily="18" charset="0"/>
              <a:cs typeface="Times New Roman" panose="02020603050405020304" pitchFamily="18" charset="0"/>
            </a:endParaRPr>
          </a:p>
          <a:p>
            <a:pPr algn="just"/>
            <a:r>
              <a:rPr lang="en-IN" sz="1800" dirty="0">
                <a:latin typeface="Times New Roman" panose="02020603050405020304" pitchFamily="18" charset="0"/>
                <a:cs typeface="Times New Roman" panose="02020603050405020304" pitchFamily="18" charset="0"/>
              </a:rPr>
              <a:t>Mr. </a:t>
            </a:r>
            <a:r>
              <a:rPr lang="en-IN" sz="1800" dirty="0" err="1">
                <a:latin typeface="Times New Roman" panose="02020603050405020304" pitchFamily="18" charset="0"/>
                <a:cs typeface="Times New Roman" panose="02020603050405020304" pitchFamily="18" charset="0"/>
              </a:rPr>
              <a:t>Jayantrao</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Salgaonkar</a:t>
            </a:r>
            <a:r>
              <a:rPr lang="en-IN" sz="1800" dirty="0">
                <a:latin typeface="Times New Roman" panose="02020603050405020304" pitchFamily="18" charset="0"/>
                <a:cs typeface="Times New Roman" panose="02020603050405020304" pitchFamily="18" charset="0"/>
              </a:rPr>
              <a:t>, a person who is known by many Maharashtrians and many Indians to be a great astrologer was the first to understand the unmet need in every layman in the western Indian state of Maharashtra. </a:t>
            </a:r>
          </a:p>
          <a:p>
            <a:pPr algn="just"/>
            <a:r>
              <a:rPr lang="en-IN" sz="1800" dirty="0">
                <a:latin typeface="Times New Roman" panose="02020603050405020304" pitchFamily="18" charset="0"/>
                <a:cs typeface="Times New Roman" panose="02020603050405020304" pitchFamily="18" charset="0"/>
              </a:rPr>
              <a:t>Back in 1973, when the </a:t>
            </a:r>
            <a:r>
              <a:rPr lang="en-IN" sz="1800" dirty="0" err="1">
                <a:latin typeface="Times New Roman" panose="02020603050405020304" pitchFamily="18" charset="0"/>
                <a:cs typeface="Times New Roman" panose="02020603050405020304" pitchFamily="18" charset="0"/>
              </a:rPr>
              <a:t>Sumangal</a:t>
            </a:r>
            <a:r>
              <a:rPr lang="en-IN" sz="1800" dirty="0">
                <a:latin typeface="Times New Roman" panose="02020603050405020304" pitchFamily="18" charset="0"/>
                <a:cs typeface="Times New Roman" panose="02020603050405020304" pitchFamily="18" charset="0"/>
              </a:rPr>
              <a:t> Publishing Company was started, he set out to print a simple calendar that had something that no other calendar had, an easy way to understand the </a:t>
            </a:r>
            <a:r>
              <a:rPr lang="en-IN" sz="1800" dirty="0" err="1">
                <a:latin typeface="Times New Roman" panose="02020603050405020304" pitchFamily="18" charset="0"/>
                <a:cs typeface="Times New Roman" panose="02020603050405020304" pitchFamily="18" charset="0"/>
              </a:rPr>
              <a:t>panchang</a:t>
            </a:r>
            <a:r>
              <a:rPr lang="en-IN" sz="1800" dirty="0">
                <a:latin typeface="Times New Roman" panose="02020603050405020304" pitchFamily="18" charset="0"/>
                <a:cs typeface="Times New Roman" panose="02020603050405020304" pitchFamily="18" charset="0"/>
              </a:rPr>
              <a:t>. </a:t>
            </a:r>
          </a:p>
          <a:p>
            <a:pPr algn="just"/>
            <a:r>
              <a:rPr lang="en-IN" sz="1800" dirty="0">
                <a:latin typeface="Times New Roman" panose="02020603050405020304" pitchFamily="18" charset="0"/>
                <a:cs typeface="Times New Roman" panose="02020603050405020304" pitchFamily="18" charset="0"/>
              </a:rPr>
              <a:t>The </a:t>
            </a:r>
            <a:r>
              <a:rPr lang="en-IN" sz="1800" dirty="0" err="1">
                <a:latin typeface="Times New Roman" panose="02020603050405020304" pitchFamily="18" charset="0"/>
                <a:cs typeface="Times New Roman" panose="02020603050405020304" pitchFamily="18" charset="0"/>
              </a:rPr>
              <a:t>panchang</a:t>
            </a:r>
            <a:r>
              <a:rPr lang="en-IN" sz="1800" dirty="0">
                <a:latin typeface="Times New Roman" panose="02020603050405020304" pitchFamily="18" charset="0"/>
                <a:cs typeface="Times New Roman" panose="02020603050405020304" pitchFamily="18" charset="0"/>
              </a:rPr>
              <a:t> is an ancient Sanskrit text that is better known to the world as an almanac. It lists down details about celestial movements in the skies and discusses the parts of the day that are auspicious and not so auspicious. </a:t>
            </a:r>
          </a:p>
          <a:p>
            <a:pPr algn="just"/>
            <a:r>
              <a:rPr lang="en-IN" sz="1800" dirty="0">
                <a:latin typeface="Times New Roman" panose="02020603050405020304" pitchFamily="18" charset="0"/>
                <a:cs typeface="Times New Roman" panose="02020603050405020304" pitchFamily="18" charset="0"/>
              </a:rPr>
              <a:t>In India, traditionally, people look at the </a:t>
            </a:r>
            <a:r>
              <a:rPr lang="en-IN" sz="1800" dirty="0" err="1">
                <a:latin typeface="Times New Roman" panose="02020603050405020304" pitchFamily="18" charset="0"/>
                <a:cs typeface="Times New Roman" panose="02020603050405020304" pitchFamily="18" charset="0"/>
              </a:rPr>
              <a:t>panchang</a:t>
            </a:r>
            <a:r>
              <a:rPr lang="en-IN" sz="1800" dirty="0">
                <a:latin typeface="Times New Roman" panose="02020603050405020304" pitchFamily="18" charset="0"/>
                <a:cs typeface="Times New Roman" panose="02020603050405020304" pitchFamily="18" charset="0"/>
              </a:rPr>
              <a:t> before setting off on something important, be it a marriage, new job or even a surgery. </a:t>
            </a:r>
          </a:p>
          <a:p>
            <a:pPr algn="just"/>
            <a:r>
              <a:rPr lang="en-IN" sz="1800" dirty="0">
                <a:latin typeface="Times New Roman" panose="02020603050405020304" pitchFamily="18" charset="0"/>
                <a:cs typeface="Times New Roman" panose="02020603050405020304" pitchFamily="18" charset="0"/>
              </a:rPr>
              <a:t>However important this text was to the Indians, not many could read it. The Sanskrit text made it difficult for the layman to comprehend the science and interpret the result of the celestial movements. </a:t>
            </a:r>
          </a:p>
          <a:p>
            <a:pPr algn="just"/>
            <a:endParaRPr lang="en-IN" sz="1800" dirty="0">
              <a:latin typeface="Times New Roman" panose="02020603050405020304" pitchFamily="18" charset="0"/>
              <a:cs typeface="Times New Roman" panose="02020603050405020304" pitchFamily="18" charset="0"/>
            </a:endParaRPr>
          </a:p>
        </p:txBody>
      </p:sp>
      <p:pic>
        <p:nvPicPr>
          <p:cNvPr id="13314" name="Picture 2" descr="Image result for jayantrao salgaonkar of kalnirnay">
            <a:hlinkClick r:id="rId4"/>
            <a:extLst>
              <a:ext uri="{FF2B5EF4-FFF2-40B4-BE49-F238E27FC236}">
                <a16:creationId xmlns="" xmlns:a16="http://schemas.microsoft.com/office/drawing/2014/main" id="{637E66FB-9AB6-4484-8D83-CC21CBBE47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00800" y="3505200"/>
            <a:ext cx="2366963" cy="18335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6" name="Picture 2" descr="Image result for kalnirnay">
            <a:hlinkClick r:id="rId6"/>
            <a:extLst>
              <a:ext uri="{FF2B5EF4-FFF2-40B4-BE49-F238E27FC236}">
                <a16:creationId xmlns="" xmlns:a16="http://schemas.microsoft.com/office/drawing/2014/main" id="{5B004E5C-EB31-4055-94DA-B5EE66D47AD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6006" t="6940" r="18272"/>
          <a:stretch/>
        </p:blipFill>
        <p:spPr bwMode="auto">
          <a:xfrm>
            <a:off x="6213413" y="533400"/>
            <a:ext cx="2473387" cy="2478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214920"/>
      </p:ext>
    </p:extLst>
  </p:cSld>
  <p:clrMapOvr>
    <a:overrideClrMapping bg1="lt1" tx1="dk1" bg2="lt2" tx2="dk2" accent1="accent1" accent2="accent2" accent3="accent3" accent4="accent4" accent5="accent5" accent6="accent6" hlink="hlink" folHlink="folHlink"/>
  </p:clrMapOvr>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31211D38-19EB-4D69-BAF8-F55E3D28CE11}"/>
              </a:ext>
            </a:extLst>
          </p:cNvPr>
          <p:cNvSpPr>
            <a:spLocks noGrp="1"/>
          </p:cNvSpPr>
          <p:nvPr>
            <p:ph idx="1"/>
          </p:nvPr>
        </p:nvSpPr>
        <p:spPr>
          <a:xfrm>
            <a:off x="152400" y="122237"/>
            <a:ext cx="5638800" cy="4525963"/>
          </a:xfrm>
        </p:spPr>
        <p:txBody>
          <a:bodyPr>
            <a:noAutofit/>
          </a:bodyPr>
          <a:lstStyle/>
          <a:p>
            <a:pPr algn="just"/>
            <a:r>
              <a:rPr lang="en-IN" sz="1800" dirty="0">
                <a:latin typeface="Times New Roman" panose="02020603050405020304" pitchFamily="18" charset="0"/>
                <a:cs typeface="Times New Roman" panose="02020603050405020304" pitchFamily="18" charset="0"/>
              </a:rPr>
              <a:t>Where everyone saw a difficulty, the marketer in Mr. </a:t>
            </a:r>
            <a:r>
              <a:rPr lang="en-IN" sz="1800" dirty="0" err="1">
                <a:latin typeface="Times New Roman" panose="02020603050405020304" pitchFamily="18" charset="0"/>
                <a:cs typeface="Times New Roman" panose="02020603050405020304" pitchFamily="18" charset="0"/>
              </a:rPr>
              <a:t>Jayantroa</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Salgaonkar</a:t>
            </a:r>
            <a:r>
              <a:rPr lang="en-IN" sz="1800" dirty="0">
                <a:latin typeface="Times New Roman" panose="02020603050405020304" pitchFamily="18" charset="0"/>
                <a:cs typeface="Times New Roman" panose="02020603050405020304" pitchFamily="18" charset="0"/>
              </a:rPr>
              <a:t> saw an opportunity. </a:t>
            </a:r>
          </a:p>
          <a:p>
            <a:pPr algn="just"/>
            <a:r>
              <a:rPr lang="en-IN" sz="1800" dirty="0">
                <a:latin typeface="Times New Roman" panose="02020603050405020304" pitchFamily="18" charset="0"/>
                <a:cs typeface="Times New Roman" panose="02020603050405020304" pitchFamily="18" charset="0"/>
              </a:rPr>
              <a:t>He used his knowledge in astrology to convert the </a:t>
            </a:r>
            <a:r>
              <a:rPr lang="en-IN" sz="1800" dirty="0" err="1">
                <a:latin typeface="Times New Roman" panose="02020603050405020304" pitchFamily="18" charset="0"/>
                <a:cs typeface="Times New Roman" panose="02020603050405020304" pitchFamily="18" charset="0"/>
              </a:rPr>
              <a:t>panchang</a:t>
            </a:r>
            <a:r>
              <a:rPr lang="en-IN" sz="1800" dirty="0">
                <a:latin typeface="Times New Roman" panose="02020603050405020304" pitchFamily="18" charset="0"/>
                <a:cs typeface="Times New Roman" panose="02020603050405020304" pitchFamily="18" charset="0"/>
              </a:rPr>
              <a:t> into something contemporary and accessible to the common man. </a:t>
            </a:r>
          </a:p>
          <a:p>
            <a:pPr algn="just"/>
            <a:r>
              <a:rPr lang="en-IN" sz="1800" dirty="0">
                <a:latin typeface="Times New Roman" panose="02020603050405020304" pitchFamily="18" charset="0"/>
                <a:cs typeface="Times New Roman" panose="02020603050405020304" pitchFamily="18" charset="0"/>
              </a:rPr>
              <a:t>He changed the </a:t>
            </a:r>
            <a:r>
              <a:rPr lang="en-IN" sz="1800" dirty="0" err="1">
                <a:latin typeface="Times New Roman" panose="02020603050405020304" pitchFamily="18" charset="0"/>
                <a:cs typeface="Times New Roman" panose="02020603050405020304" pitchFamily="18" charset="0"/>
              </a:rPr>
              <a:t>jhatkas</a:t>
            </a:r>
            <a:r>
              <a:rPr lang="en-IN" sz="1800" dirty="0">
                <a:latin typeface="Times New Roman" panose="02020603050405020304" pitchFamily="18" charset="0"/>
                <a:cs typeface="Times New Roman" panose="02020603050405020304" pitchFamily="18" charset="0"/>
              </a:rPr>
              <a:t> and </a:t>
            </a:r>
            <a:r>
              <a:rPr lang="en-IN" sz="1800" dirty="0" err="1">
                <a:latin typeface="Times New Roman" panose="02020603050405020304" pitchFamily="18" charset="0"/>
                <a:cs typeface="Times New Roman" panose="02020603050405020304" pitchFamily="18" charset="0"/>
              </a:rPr>
              <a:t>pallas</a:t>
            </a:r>
            <a:r>
              <a:rPr lang="en-IN" sz="1800" dirty="0">
                <a:latin typeface="Times New Roman" panose="02020603050405020304" pitchFamily="18" charset="0"/>
                <a:cs typeface="Times New Roman" panose="02020603050405020304" pitchFamily="18" charset="0"/>
              </a:rPr>
              <a:t> (units of time in ancient Hindu time measurement system) from the </a:t>
            </a:r>
            <a:r>
              <a:rPr lang="en-IN" sz="1800" dirty="0" err="1">
                <a:latin typeface="Times New Roman" panose="02020603050405020304" pitchFamily="18" charset="0"/>
                <a:cs typeface="Times New Roman" panose="02020603050405020304" pitchFamily="18" charset="0"/>
              </a:rPr>
              <a:t>panchang</a:t>
            </a:r>
            <a:r>
              <a:rPr lang="en-IN" sz="1800" dirty="0">
                <a:latin typeface="Times New Roman" panose="02020603050405020304" pitchFamily="18" charset="0"/>
                <a:cs typeface="Times New Roman" panose="02020603050405020304" pitchFamily="18" charset="0"/>
              </a:rPr>
              <a:t> into hours and minutes that were better understood by the common man, and fused it with the Gregorian calendar. </a:t>
            </a:r>
          </a:p>
          <a:p>
            <a:pPr algn="just"/>
            <a:r>
              <a:rPr lang="en-IN" sz="1800" dirty="0">
                <a:latin typeface="Times New Roman" panose="02020603050405020304" pitchFamily="18" charset="0"/>
                <a:cs typeface="Times New Roman" panose="02020603050405020304" pitchFamily="18" charset="0"/>
              </a:rPr>
              <a:t>He also listed down auspicious days like the Ekadashi, </a:t>
            </a:r>
            <a:r>
              <a:rPr lang="en-IN" sz="1800" dirty="0" err="1">
                <a:latin typeface="Times New Roman" panose="02020603050405020304" pitchFamily="18" charset="0"/>
                <a:cs typeface="Times New Roman" panose="02020603050405020304" pitchFamily="18" charset="0"/>
              </a:rPr>
              <a:t>Teej</a:t>
            </a:r>
            <a:r>
              <a:rPr lang="en-IN" sz="1800" dirty="0">
                <a:latin typeface="Times New Roman" panose="02020603050405020304" pitchFamily="18" charset="0"/>
                <a:cs typeface="Times New Roman" panose="02020603050405020304" pitchFamily="18" charset="0"/>
              </a:rPr>
              <a:t> and </a:t>
            </a:r>
            <a:r>
              <a:rPr lang="en-IN" sz="1800" dirty="0" err="1">
                <a:latin typeface="Times New Roman" panose="02020603050405020304" pitchFamily="18" charset="0"/>
                <a:cs typeface="Times New Roman" panose="02020603050405020304" pitchFamily="18" charset="0"/>
              </a:rPr>
              <a:t>Teras</a:t>
            </a:r>
            <a:r>
              <a:rPr lang="en-IN" sz="1800" dirty="0">
                <a:latin typeface="Times New Roman" panose="02020603050405020304" pitchFamily="18" charset="0"/>
                <a:cs typeface="Times New Roman" panose="02020603050405020304" pitchFamily="18" charset="0"/>
              </a:rPr>
              <a:t> from the Hindu calendar and incorporated them into his new “</a:t>
            </a:r>
            <a:r>
              <a:rPr lang="en-IN" sz="1800" dirty="0" err="1">
                <a:latin typeface="Times New Roman" panose="02020603050405020304" pitchFamily="18" charset="0"/>
                <a:cs typeface="Times New Roman" panose="02020603050405020304" pitchFamily="18" charset="0"/>
              </a:rPr>
              <a:t>Calmanac</a:t>
            </a:r>
            <a:r>
              <a:rPr lang="en-IN" sz="1800" dirty="0">
                <a:latin typeface="Times New Roman" panose="02020603050405020304" pitchFamily="18" charset="0"/>
                <a:cs typeface="Times New Roman" panose="02020603050405020304" pitchFamily="18" charset="0"/>
              </a:rPr>
              <a:t>” (calendar + almanac, a word that Mr. </a:t>
            </a:r>
            <a:r>
              <a:rPr lang="en-IN" sz="1800" dirty="0" err="1">
                <a:latin typeface="Times New Roman" panose="02020603050405020304" pitchFamily="18" charset="0"/>
                <a:cs typeface="Times New Roman" panose="02020603050405020304" pitchFamily="18" charset="0"/>
              </a:rPr>
              <a:t>Jayantrao</a:t>
            </a:r>
            <a:r>
              <a:rPr lang="en-IN" sz="1800" dirty="0">
                <a:latin typeface="Times New Roman" panose="02020603050405020304" pitchFamily="18" charset="0"/>
                <a:cs typeface="Times New Roman" panose="02020603050405020304" pitchFamily="18" charset="0"/>
              </a:rPr>
              <a:t> </a:t>
            </a:r>
            <a:r>
              <a:rPr lang="en-IN" sz="1800" dirty="0" err="1">
                <a:latin typeface="Times New Roman" panose="02020603050405020304" pitchFamily="18" charset="0"/>
                <a:cs typeface="Times New Roman" panose="02020603050405020304" pitchFamily="18" charset="0"/>
              </a:rPr>
              <a:t>Salgaonkar</a:t>
            </a:r>
            <a:r>
              <a:rPr lang="en-IN" sz="1800" dirty="0">
                <a:latin typeface="Times New Roman" panose="02020603050405020304" pitchFamily="18" charset="0"/>
                <a:cs typeface="Times New Roman" panose="02020603050405020304" pitchFamily="18" charset="0"/>
              </a:rPr>
              <a:t> coined). </a:t>
            </a:r>
          </a:p>
          <a:p>
            <a:pPr algn="just"/>
            <a:r>
              <a:rPr lang="en-IN" sz="1800" dirty="0">
                <a:latin typeface="Times New Roman" panose="02020603050405020304" pitchFamily="18" charset="0"/>
                <a:cs typeface="Times New Roman" panose="02020603050405020304" pitchFamily="18" charset="0"/>
              </a:rPr>
              <a:t>Back in 1973, when the </a:t>
            </a:r>
            <a:r>
              <a:rPr lang="en-IN" sz="1800" dirty="0" err="1">
                <a:latin typeface="Times New Roman" panose="02020603050405020304" pitchFamily="18" charset="0"/>
                <a:cs typeface="Times New Roman" panose="02020603050405020304" pitchFamily="18" charset="0"/>
              </a:rPr>
              <a:t>Kalniranay</a:t>
            </a:r>
            <a:r>
              <a:rPr lang="en-IN" sz="1800" dirty="0">
                <a:latin typeface="Times New Roman" panose="02020603050405020304" pitchFamily="18" charset="0"/>
                <a:cs typeface="Times New Roman" panose="02020603050405020304" pitchFamily="18" charset="0"/>
              </a:rPr>
              <a:t> went into print, they printed only 10,000 copies. </a:t>
            </a:r>
            <a:r>
              <a:rPr lang="en-IN" sz="1800" dirty="0" err="1">
                <a:latin typeface="Times New Roman" panose="02020603050405020304" pitchFamily="18" charset="0"/>
                <a:cs typeface="Times New Roman" panose="02020603050405020304" pitchFamily="18" charset="0"/>
              </a:rPr>
              <a:t>Salgaokars</a:t>
            </a:r>
            <a:r>
              <a:rPr lang="en-IN" sz="1800" dirty="0">
                <a:latin typeface="Times New Roman" panose="02020603050405020304" pitchFamily="18" charset="0"/>
                <a:cs typeface="Times New Roman" panose="02020603050405020304" pitchFamily="18" charset="0"/>
              </a:rPr>
              <a:t> found it difficult to sell this small quantity due to unwillingness of the retailers to stock it. </a:t>
            </a:r>
          </a:p>
          <a:p>
            <a:pPr algn="just"/>
            <a:r>
              <a:rPr lang="en-IN" sz="1800" dirty="0">
                <a:latin typeface="Times New Roman" panose="02020603050405020304" pitchFamily="18" charset="0"/>
                <a:cs typeface="Times New Roman" panose="02020603050405020304" pitchFamily="18" charset="0"/>
              </a:rPr>
              <a:t>Although the calendar was a very utilitarian product, people did not purchase it for themselves. </a:t>
            </a:r>
          </a:p>
        </p:txBody>
      </p:sp>
      <p:pic>
        <p:nvPicPr>
          <p:cNvPr id="14338" name="Picture 2" descr="Image result for kalnirnay">
            <a:hlinkClick r:id="rId4"/>
            <a:extLst>
              <a:ext uri="{FF2B5EF4-FFF2-40B4-BE49-F238E27FC236}">
                <a16:creationId xmlns="" xmlns:a16="http://schemas.microsoft.com/office/drawing/2014/main" id="{5B004E5C-EB31-4055-94DA-B5EE66D47AD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06" t="6940" r="18272"/>
          <a:stretch/>
        </p:blipFill>
        <p:spPr bwMode="auto">
          <a:xfrm>
            <a:off x="6213413" y="533400"/>
            <a:ext cx="2473387" cy="2478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340" name="Picture 4" descr="Image result for kalnirnay">
            <a:hlinkClick r:id="rId6"/>
            <a:extLst>
              <a:ext uri="{FF2B5EF4-FFF2-40B4-BE49-F238E27FC236}">
                <a16:creationId xmlns="" xmlns:a16="http://schemas.microsoft.com/office/drawing/2014/main" id="{22298C76-814A-4536-B73A-AA1535F20AA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273" t="4674" r="18271"/>
          <a:stretch/>
        </p:blipFill>
        <p:spPr bwMode="auto">
          <a:xfrm>
            <a:off x="6213413" y="3200400"/>
            <a:ext cx="2473387" cy="2590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2925513097"/>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94562" name="Title 1"/>
          <p:cNvSpPr>
            <a:spLocks noGrp="1"/>
          </p:cNvSpPr>
          <p:nvPr>
            <p:ph type="ctrTitle"/>
          </p:nvPr>
        </p:nvSpPr>
        <p:spPr>
          <a:xfrm>
            <a:off x="412750" y="225425"/>
            <a:ext cx="8001000" cy="914400"/>
          </a:xfrm>
        </p:spPr>
        <p:txBody>
          <a:bodyPr/>
          <a:lstStyle/>
          <a:p>
            <a:r>
              <a:rPr lang="en-US" altLang="en-US" sz="3200" b="1" dirty="0" smtClean="0">
                <a:latin typeface="Times New Roman" panose="02020603050405020304" pitchFamily="18" charset="0"/>
                <a:cs typeface="Times New Roman" panose="02020603050405020304" pitchFamily="18" charset="0"/>
              </a:rPr>
              <a:t>About the Book:</a:t>
            </a:r>
            <a:br>
              <a:rPr lang="en-US" altLang="en-US" sz="3200" b="1" dirty="0" smtClean="0">
                <a:latin typeface="Times New Roman" panose="02020603050405020304" pitchFamily="18" charset="0"/>
                <a:cs typeface="Times New Roman" panose="02020603050405020304" pitchFamily="18" charset="0"/>
              </a:rPr>
            </a:br>
            <a:r>
              <a:rPr lang="en-US" altLang="en-US" sz="3200" b="1" dirty="0" smtClean="0">
                <a:latin typeface="Times New Roman" panose="02020603050405020304" pitchFamily="18" charset="0"/>
                <a:cs typeface="Times New Roman" panose="02020603050405020304" pitchFamily="18" charset="0"/>
              </a:rPr>
              <a:t>Marketing </a:t>
            </a:r>
            <a:r>
              <a:rPr lang="en-US" altLang="en-US" sz="3200" b="1" dirty="0" smtClean="0">
                <a:latin typeface="Times New Roman" panose="02020603050405020304" pitchFamily="18" charset="0"/>
                <a:cs typeface="Times New Roman" panose="02020603050405020304" pitchFamily="18" charset="0"/>
              </a:rPr>
              <a:t>Management</a:t>
            </a:r>
          </a:p>
        </p:txBody>
      </p:sp>
      <p:sp>
        <p:nvSpPr>
          <p:cNvPr id="376835" name="Text Placeholder 3"/>
          <p:cNvSpPr>
            <a:spLocks noGrp="1"/>
          </p:cNvSpPr>
          <p:nvPr>
            <p:ph type="body" sz="quarter" idx="4294967295"/>
          </p:nvPr>
        </p:nvSpPr>
        <p:spPr>
          <a:xfrm>
            <a:off x="3733800" y="1219200"/>
            <a:ext cx="4953000" cy="2403475"/>
          </a:xfrm>
        </p:spPr>
        <p:txBody>
          <a:bodyPr/>
          <a:lstStyle/>
          <a:p>
            <a:pPr marL="0" indent="0">
              <a:buNone/>
              <a:defRPr/>
            </a:pPr>
            <a:r>
              <a:rPr lang="en-US" altLang="en-US" sz="2000" b="1" dirty="0" smtClean="0">
                <a:latin typeface="Times New Roman" panose="02020603050405020304" pitchFamily="18" charset="0"/>
                <a:cs typeface="Times New Roman" panose="02020603050405020304" pitchFamily="18" charset="0"/>
              </a:rPr>
              <a:t>Chapter 1: </a:t>
            </a:r>
            <a:r>
              <a:rPr lang="en-US" sz="1800" b="1" dirty="0">
                <a:solidFill>
                  <a:srgbClr val="FF0000"/>
                </a:solidFill>
                <a:latin typeface="Times New Roman" panose="02020603050405020304" pitchFamily="18" charset="0"/>
                <a:cs typeface="Times New Roman" panose="02020603050405020304" pitchFamily="18" charset="0"/>
              </a:rPr>
              <a:t>Marketing: Creating Customer Value and Engagement</a:t>
            </a:r>
          </a:p>
          <a:p>
            <a:pPr marL="0" indent="0">
              <a:buFont typeface="Arial" panose="020B0604020202020204" pitchFamily="34" charset="0"/>
              <a:buNone/>
              <a:defRPr/>
            </a:pPr>
            <a:endParaRPr lang="en-US" altLang="en-US" sz="1600" dirty="0">
              <a:latin typeface="Times New Roman" panose="02020603050405020304" pitchFamily="18" charset="0"/>
              <a:cs typeface="Times New Roman" panose="02020603050405020304" pitchFamily="18" charset="0"/>
            </a:endParaRPr>
          </a:p>
          <a:p>
            <a:pPr>
              <a:buFont typeface="Arial" panose="020B0604020202020204" pitchFamily="34" charset="0"/>
              <a:buBlip>
                <a:blip r:embed="rId4"/>
              </a:buBlip>
              <a:defRPr/>
            </a:pPr>
            <a:r>
              <a:rPr lang="en-US" altLang="en-US" sz="2000" dirty="0" smtClean="0">
                <a:latin typeface="Times New Roman" panose="02020603050405020304" pitchFamily="18" charset="0"/>
                <a:cs typeface="Times New Roman" panose="02020603050405020304" pitchFamily="18" charset="0"/>
              </a:rPr>
              <a:t>Chapter Review</a:t>
            </a:r>
          </a:p>
          <a:p>
            <a:pPr>
              <a:buFont typeface="Arial" panose="020B0604020202020204" pitchFamily="34" charset="0"/>
              <a:buBlip>
                <a:blip r:embed="rId4"/>
              </a:buBlip>
              <a:defRPr/>
            </a:pPr>
            <a:r>
              <a:rPr lang="en-US" altLang="en-US" sz="2000" dirty="0" smtClean="0">
                <a:latin typeface="Times New Roman" panose="02020603050405020304" pitchFamily="18" charset="0"/>
                <a:cs typeface="Times New Roman" panose="02020603050405020304" pitchFamily="18" charset="0"/>
              </a:rPr>
              <a:t>Case </a:t>
            </a:r>
            <a:r>
              <a:rPr lang="en-US" altLang="en-US" sz="2000" dirty="0" smtClean="0">
                <a:latin typeface="Times New Roman" panose="02020603050405020304" pitchFamily="18" charset="0"/>
                <a:cs typeface="Times New Roman" panose="02020603050405020304" pitchFamily="18" charset="0"/>
              </a:rPr>
              <a:t>Study</a:t>
            </a:r>
          </a:p>
          <a:p>
            <a:pPr>
              <a:buFont typeface="Arial" panose="020B0604020202020204" pitchFamily="34" charset="0"/>
              <a:buBlip>
                <a:blip r:embed="rId4"/>
              </a:buBlip>
              <a:defRPr/>
            </a:pPr>
            <a:r>
              <a:rPr lang="en-US" altLang="en-US" sz="2000" dirty="0" smtClean="0">
                <a:latin typeface="Times New Roman" panose="02020603050405020304" pitchFamily="18" charset="0"/>
                <a:cs typeface="Times New Roman" panose="02020603050405020304" pitchFamily="18" charset="0"/>
              </a:rPr>
              <a:t>Content: Theory </a:t>
            </a:r>
          </a:p>
          <a:p>
            <a:pPr>
              <a:buFont typeface="Arial" panose="020B0604020202020204" pitchFamily="34" charset="0"/>
              <a:buBlip>
                <a:blip r:embed="rId4"/>
              </a:buBlip>
              <a:defRPr/>
            </a:pPr>
            <a:r>
              <a:rPr lang="en-US" altLang="en-US" sz="2000" dirty="0" err="1" smtClean="0">
                <a:latin typeface="Times New Roman" panose="02020603050405020304" pitchFamily="18" charset="0"/>
                <a:cs typeface="Times New Roman" panose="02020603050405020304" pitchFamily="18" charset="0"/>
              </a:rPr>
              <a:t>Caselet</a:t>
            </a:r>
            <a:r>
              <a:rPr lang="en-US" altLang="en-US" sz="2000" dirty="0" smtClean="0">
                <a:latin typeface="Times New Roman" panose="02020603050405020304" pitchFamily="18" charset="0"/>
                <a:cs typeface="Times New Roman" panose="02020603050405020304" pitchFamily="18" charset="0"/>
              </a:rPr>
              <a:t>: </a:t>
            </a:r>
            <a:r>
              <a:rPr lang="en-US" altLang="en-US" sz="2000" dirty="0" smtClean="0">
                <a:latin typeface="Times New Roman" panose="02020603050405020304" pitchFamily="18" charset="0"/>
                <a:cs typeface="Times New Roman" panose="02020603050405020304" pitchFamily="18" charset="0"/>
              </a:rPr>
              <a:t>Real Marketing</a:t>
            </a:r>
            <a:endParaRPr lang="en-US" altLang="en-US" sz="2000" dirty="0" smtClean="0">
              <a:latin typeface="Times New Roman" panose="02020603050405020304" pitchFamily="18" charset="0"/>
              <a:cs typeface="Times New Roman" panose="02020603050405020304" pitchFamily="18" charset="0"/>
            </a:endParaRPr>
          </a:p>
          <a:p>
            <a:pPr>
              <a:buFont typeface="Arial" panose="020B0604020202020204" pitchFamily="34" charset="0"/>
              <a:buBlip>
                <a:blip r:embed="rId4"/>
              </a:buBlip>
              <a:defRPr/>
            </a:pPr>
            <a:r>
              <a:rPr lang="en-US" altLang="en-US" sz="2000" dirty="0" smtClean="0">
                <a:latin typeface="Times New Roman" panose="02020603050405020304" pitchFamily="18" charset="0"/>
                <a:cs typeface="Times New Roman" panose="02020603050405020304" pitchFamily="18" charset="0"/>
              </a:rPr>
              <a:t>Content: Theory</a:t>
            </a:r>
          </a:p>
          <a:p>
            <a:pPr>
              <a:buFont typeface="Arial" panose="020B0604020202020204" pitchFamily="34" charset="0"/>
              <a:buBlip>
                <a:blip r:embed="rId4"/>
              </a:buBlip>
              <a:defRPr/>
            </a:pPr>
            <a:r>
              <a:rPr lang="en-US" altLang="en-US" sz="2000" dirty="0" smtClean="0">
                <a:latin typeface="Times New Roman" panose="02020603050405020304" pitchFamily="18" charset="0"/>
                <a:cs typeface="Times New Roman" panose="02020603050405020304" pitchFamily="18" charset="0"/>
              </a:rPr>
              <a:t>Reviewing and Extending the concepts</a:t>
            </a:r>
            <a:endParaRPr lang="en-US" altLang="en-US" sz="2000" dirty="0" smtClean="0">
              <a:latin typeface="Times New Roman" panose="02020603050405020304" pitchFamily="18" charset="0"/>
              <a:cs typeface="Times New Roman" panose="02020603050405020304" pitchFamily="18" charset="0"/>
            </a:endParaRPr>
          </a:p>
          <a:p>
            <a:pPr>
              <a:buFont typeface="Arial" panose="020B0604020202020204" pitchFamily="34" charset="0"/>
              <a:buBlip>
                <a:blip r:embed="rId4"/>
              </a:buBlip>
              <a:defRPr/>
            </a:pPr>
            <a:r>
              <a:rPr lang="en-US" altLang="en-US" sz="2000" dirty="0" smtClean="0">
                <a:latin typeface="Times New Roman" panose="02020603050405020304" pitchFamily="18" charset="0"/>
                <a:cs typeface="Times New Roman" panose="02020603050405020304" pitchFamily="18" charset="0"/>
              </a:rPr>
              <a:t>Key Terms</a:t>
            </a:r>
          </a:p>
          <a:p>
            <a:pPr>
              <a:buFont typeface="Arial" panose="020B0604020202020204" pitchFamily="34" charset="0"/>
              <a:buBlip>
                <a:blip r:embed="rId4"/>
              </a:buBlip>
              <a:defRPr/>
            </a:pPr>
            <a:r>
              <a:rPr lang="en-US" altLang="en-US" sz="2000" dirty="0" smtClean="0">
                <a:latin typeface="Times New Roman" panose="02020603050405020304" pitchFamily="18" charset="0"/>
                <a:cs typeface="Times New Roman" panose="02020603050405020304" pitchFamily="18" charset="0"/>
              </a:rPr>
              <a:t>Discussion </a:t>
            </a:r>
            <a:r>
              <a:rPr lang="en-US" altLang="en-US" sz="2000" dirty="0" smtClean="0">
                <a:latin typeface="Times New Roman" panose="02020603050405020304" pitchFamily="18" charset="0"/>
                <a:cs typeface="Times New Roman" panose="02020603050405020304" pitchFamily="18" charset="0"/>
              </a:rPr>
              <a:t>&amp; Critical Thinking</a:t>
            </a:r>
            <a:endParaRPr lang="en-US" altLang="en-US" sz="2000" dirty="0" smtClean="0">
              <a:latin typeface="Times New Roman" panose="02020603050405020304" pitchFamily="18" charset="0"/>
              <a:cs typeface="Times New Roman" panose="02020603050405020304" pitchFamily="18" charset="0"/>
            </a:endParaRPr>
          </a:p>
          <a:p>
            <a:pPr>
              <a:buFont typeface="Arial" panose="020B0604020202020204" pitchFamily="34" charset="0"/>
              <a:buBlip>
                <a:blip r:embed="rId4"/>
              </a:buBlip>
              <a:defRPr/>
            </a:pPr>
            <a:r>
              <a:rPr lang="en-US" altLang="en-US" sz="2000" dirty="0" smtClean="0">
                <a:latin typeface="Times New Roman" panose="02020603050405020304" pitchFamily="18" charset="0"/>
                <a:cs typeface="Times New Roman" panose="02020603050405020304" pitchFamily="18" charset="0"/>
              </a:rPr>
              <a:t>Application and Cases</a:t>
            </a:r>
          </a:p>
          <a:p>
            <a:pPr>
              <a:buFont typeface="Arial" panose="020B0604020202020204" pitchFamily="34" charset="0"/>
              <a:buBlip>
                <a:blip r:embed="rId4"/>
              </a:buBlip>
              <a:defRPr/>
            </a:pPr>
            <a:r>
              <a:rPr lang="en-US" altLang="en-US" sz="2000" dirty="0" smtClean="0">
                <a:latin typeface="Times New Roman" panose="02020603050405020304" pitchFamily="18" charset="0"/>
                <a:cs typeface="Times New Roman" panose="02020603050405020304" pitchFamily="18" charset="0"/>
              </a:rPr>
              <a:t>Questions for Discussion</a:t>
            </a:r>
            <a:endParaRPr lang="en-US" altLang="en-US" sz="2000" dirty="0" smtClean="0">
              <a:latin typeface="Times New Roman" panose="02020603050405020304" pitchFamily="18" charset="0"/>
              <a:cs typeface="Times New Roman" panose="02020603050405020304" pitchFamily="18" charset="0"/>
            </a:endParaRPr>
          </a:p>
          <a:p>
            <a:pPr marL="0" indent="0">
              <a:buFont typeface="Arial" panose="020B0604020202020204" pitchFamily="34" charset="0"/>
              <a:buNone/>
              <a:defRPr/>
            </a:pPr>
            <a:endParaRPr lang="en-US" altLang="en-US" sz="2400" dirty="0" smtClean="0">
              <a:latin typeface="Times New Roman" panose="02020603050405020304" pitchFamily="18" charset="0"/>
              <a:cs typeface="Times New Roman" panose="02020603050405020304" pitchFamily="18" charset="0"/>
            </a:endParaRPr>
          </a:p>
        </p:txBody>
      </p:sp>
      <p:sp>
        <p:nvSpPr>
          <p:cNvPr id="194565"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r>
              <a:rPr lang="en-US" altLang="en-US">
                <a:solidFill>
                  <a:srgbClr val="898989"/>
                </a:solidFill>
              </a:rPr>
              <a:t>Chapter 1: Basic Concepts of Strategic Management</a:t>
            </a:r>
          </a:p>
        </p:txBody>
      </p:sp>
      <p:pic>
        <p:nvPicPr>
          <p:cNvPr id="6" name="Picture 2" descr="Image result for marketing management kotler armstrong agnihotr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443" y="1676400"/>
            <a:ext cx="2892757" cy="37272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5321813"/>
      </p:ext>
    </p:extLst>
  </p:cSld>
  <p:clrMapOvr>
    <a:overrideClrMapping bg1="lt1" tx1="dk1" bg2="lt2" tx2="dk2" accent1="accent1" accent2="accent2" accent3="accent3" accent4="accent4" accent5="accent5" accent6="accent6" hlink="hlink" folHlink="folHlink"/>
  </p:clrMapOvr>
  <p:transition spd="slow"/>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23AB4B5-05EC-4DBA-A5AB-F4EE7748EBCB}"/>
              </a:ext>
            </a:extLst>
          </p:cNvPr>
          <p:cNvSpPr>
            <a:spLocks noGrp="1"/>
          </p:cNvSpPr>
          <p:nvPr>
            <p:ph idx="1"/>
          </p:nvPr>
        </p:nvSpPr>
        <p:spPr>
          <a:xfrm>
            <a:off x="457200" y="533400"/>
            <a:ext cx="4800600" cy="4525963"/>
          </a:xfrm>
        </p:spPr>
        <p:txBody>
          <a:bodyPr vert="horz" lIns="91440" tIns="45720" rIns="91440" bIns="45720" rtlCol="0">
            <a:noAutofit/>
          </a:bodyPr>
          <a:lstStyle/>
          <a:p>
            <a:pPr algn="just"/>
            <a:r>
              <a:rPr lang="en-IN" sz="1800" dirty="0">
                <a:latin typeface="Times New Roman" panose="02020603050405020304" pitchFamily="18" charset="0"/>
                <a:cs typeface="Times New Roman" panose="02020603050405020304" pitchFamily="18" charset="0"/>
              </a:rPr>
              <a:t>It was perceived to be more of a gifting article than a product to be purchased for self-use. </a:t>
            </a:r>
          </a:p>
          <a:p>
            <a:pPr algn="just"/>
            <a:r>
              <a:rPr lang="en-IN" sz="1800" dirty="0">
                <a:latin typeface="Times New Roman" panose="02020603050405020304" pitchFamily="18" charset="0"/>
                <a:cs typeface="Times New Roman" panose="02020603050405020304" pitchFamily="18" charset="0"/>
              </a:rPr>
              <a:t>Every year during December-January, the shopkeepers, companies, banks or other service providers would gift their customers calendars of various sizes and shapes. If not, the customers would demand one from them as a right. </a:t>
            </a:r>
          </a:p>
          <a:p>
            <a:pPr algn="just"/>
            <a:r>
              <a:rPr lang="en-IN" sz="1800" dirty="0">
                <a:latin typeface="Times New Roman" panose="02020603050405020304" pitchFamily="18" charset="0"/>
                <a:cs typeface="Times New Roman" panose="02020603050405020304" pitchFamily="18" charset="0"/>
              </a:rPr>
              <a:t>Thus, a calendar was not a ‘product’ to buy but a commodity to demand free of cost.</a:t>
            </a:r>
          </a:p>
          <a:p>
            <a:pPr algn="just"/>
            <a:r>
              <a:rPr lang="en-IN" sz="1800" dirty="0">
                <a:latin typeface="Times New Roman" panose="02020603050405020304" pitchFamily="18" charset="0"/>
                <a:cs typeface="Times New Roman" panose="02020603050405020304" pitchFamily="18" charset="0"/>
              </a:rPr>
              <a:t>He initially printed only 10,000 copies of the ‘</a:t>
            </a:r>
            <a:r>
              <a:rPr lang="en-IN" sz="1800" dirty="0" err="1">
                <a:latin typeface="Times New Roman" panose="02020603050405020304" pitchFamily="18" charset="0"/>
                <a:cs typeface="Times New Roman" panose="02020603050405020304" pitchFamily="18" charset="0"/>
              </a:rPr>
              <a:t>calmanac</a:t>
            </a:r>
            <a:r>
              <a:rPr lang="en-IN" sz="1800" dirty="0">
                <a:latin typeface="Times New Roman" panose="02020603050405020304" pitchFamily="18" charset="0"/>
                <a:cs typeface="Times New Roman" panose="02020603050405020304" pitchFamily="18" charset="0"/>
              </a:rPr>
              <a:t>’ – </a:t>
            </a:r>
            <a:r>
              <a:rPr lang="en-IN" sz="1800" dirty="0" err="1">
                <a:latin typeface="Times New Roman" panose="02020603050405020304" pitchFamily="18" charset="0"/>
                <a:cs typeface="Times New Roman" panose="02020603050405020304" pitchFamily="18" charset="0"/>
              </a:rPr>
              <a:t>Kalnirnay</a:t>
            </a:r>
            <a:r>
              <a:rPr lang="en-IN" sz="1800" dirty="0">
                <a:latin typeface="Times New Roman" panose="02020603050405020304" pitchFamily="18" charset="0"/>
                <a:cs typeface="Times New Roman" panose="02020603050405020304" pitchFamily="18" charset="0"/>
              </a:rPr>
              <a:t>. The consumers loved the idea, and flocked to buy it. Priced at `1.25 then, the first edition sold out instantly. </a:t>
            </a:r>
          </a:p>
          <a:p>
            <a:pPr algn="just"/>
            <a:r>
              <a:rPr lang="en-IN" sz="1800" dirty="0">
                <a:latin typeface="Times New Roman" panose="02020603050405020304" pitchFamily="18" charset="0"/>
                <a:cs typeface="Times New Roman" panose="02020603050405020304" pitchFamily="18" charset="0"/>
              </a:rPr>
              <a:t>The publishers went on to print and sell a  total of 25,000 copies that year. Ever since then, there has been no looking back for the </a:t>
            </a:r>
            <a:r>
              <a:rPr lang="en-IN" sz="1800" dirty="0" err="1">
                <a:latin typeface="Times New Roman" panose="02020603050405020304" pitchFamily="18" charset="0"/>
                <a:cs typeface="Times New Roman" panose="02020603050405020304" pitchFamily="18" charset="0"/>
              </a:rPr>
              <a:t>Sumangal</a:t>
            </a:r>
            <a:r>
              <a:rPr lang="en-IN" sz="1800" dirty="0">
                <a:latin typeface="Times New Roman" panose="02020603050405020304" pitchFamily="18" charset="0"/>
                <a:cs typeface="Times New Roman" panose="02020603050405020304" pitchFamily="18" charset="0"/>
              </a:rPr>
              <a:t> Publishing Company.</a:t>
            </a:r>
          </a:p>
        </p:txBody>
      </p:sp>
      <p:pic>
        <p:nvPicPr>
          <p:cNvPr id="15362" name="Picture 2" descr="Related image">
            <a:hlinkClick r:id="rId4"/>
            <a:extLst>
              <a:ext uri="{FF2B5EF4-FFF2-40B4-BE49-F238E27FC236}">
                <a16:creationId xmlns="" xmlns:a16="http://schemas.microsoft.com/office/drawing/2014/main" id="{C7F32F2F-AC75-484F-A36E-CEEA05C153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1676400"/>
            <a:ext cx="2634103" cy="29257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2405172463"/>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218AEFD-088F-4E26-ABC0-AD041555C31D}"/>
              </a:ext>
            </a:extLst>
          </p:cNvPr>
          <p:cNvSpPr>
            <a:spLocks noGrp="1"/>
          </p:cNvSpPr>
          <p:nvPr>
            <p:ph idx="1"/>
          </p:nvPr>
        </p:nvSpPr>
        <p:spPr>
          <a:xfrm>
            <a:off x="381000" y="609600"/>
            <a:ext cx="8229600" cy="4525963"/>
          </a:xfrm>
        </p:spPr>
        <p:txBody>
          <a:bodyPr>
            <a:normAutofit/>
          </a:bodyPr>
          <a:lstStyle/>
          <a:p>
            <a:pPr marL="0" indent="0">
              <a:buNone/>
            </a:pPr>
            <a:r>
              <a:rPr lang="en-IN" sz="1800" dirty="0">
                <a:latin typeface="Times New Roman" panose="02020603050405020304" pitchFamily="18" charset="0"/>
                <a:cs typeface="Times New Roman" panose="02020603050405020304" pitchFamily="18" charset="0"/>
              </a:rPr>
              <a:t>(4) </a:t>
            </a:r>
            <a:r>
              <a:rPr lang="en-IN" sz="1800" b="1" u="sng" dirty="0">
                <a:latin typeface="Times New Roman" panose="02020603050405020304" pitchFamily="18" charset="0"/>
                <a:cs typeface="Times New Roman" panose="02020603050405020304" pitchFamily="18" charset="0"/>
              </a:rPr>
              <a:t>Exchanges And Relationships </a:t>
            </a:r>
          </a:p>
          <a:p>
            <a:r>
              <a:rPr lang="en-IN" sz="1800" dirty="0">
                <a:latin typeface="Times New Roman" panose="02020603050405020304" pitchFamily="18" charset="0"/>
                <a:cs typeface="Times New Roman" panose="02020603050405020304" pitchFamily="18" charset="0"/>
              </a:rPr>
              <a:t>Marketing occurs when people decide to satisfy their needs and wants through exchange relationships. </a:t>
            </a:r>
          </a:p>
          <a:p>
            <a:r>
              <a:rPr lang="en-IN" sz="1800" dirty="0">
                <a:latin typeface="Times New Roman" panose="02020603050405020304" pitchFamily="18" charset="0"/>
                <a:cs typeface="Times New Roman" panose="02020603050405020304" pitchFamily="18" charset="0"/>
              </a:rPr>
              <a:t>Exchange is the act of obtaining a desired object from someone by offering something in return. </a:t>
            </a:r>
          </a:p>
          <a:p>
            <a:r>
              <a:rPr lang="en-IN" sz="1800" dirty="0">
                <a:latin typeface="Times New Roman" panose="02020603050405020304" pitchFamily="18" charset="0"/>
                <a:cs typeface="Times New Roman" panose="02020603050405020304" pitchFamily="18" charset="0"/>
              </a:rPr>
              <a:t>In the broadest sense, the marketer tries to bring about a response to some market offering. </a:t>
            </a:r>
          </a:p>
          <a:p>
            <a:r>
              <a:rPr lang="en-IN" sz="1800" dirty="0">
                <a:latin typeface="Times New Roman" panose="02020603050405020304" pitchFamily="18" charset="0"/>
                <a:cs typeface="Times New Roman" panose="02020603050405020304" pitchFamily="18" charset="0"/>
              </a:rPr>
              <a:t>The response may be more than simply buying or trading products and services. </a:t>
            </a:r>
          </a:p>
          <a:p>
            <a:r>
              <a:rPr lang="en-IN" sz="1800" dirty="0">
                <a:latin typeface="Times New Roman" panose="02020603050405020304" pitchFamily="18" charset="0"/>
                <a:cs typeface="Times New Roman" panose="02020603050405020304" pitchFamily="18" charset="0"/>
              </a:rPr>
              <a:t>Example: A political candidate wants votes; a church wants membership and participation; an orchestra wants an audience; and a social action group wants idea acceptance.</a:t>
            </a:r>
          </a:p>
        </p:txBody>
      </p:sp>
      <p:pic>
        <p:nvPicPr>
          <p:cNvPr id="16386" name="Picture 2" descr="Image result for orchestra">
            <a:hlinkClick r:id="rId4"/>
            <a:extLst>
              <a:ext uri="{FF2B5EF4-FFF2-40B4-BE49-F238E27FC236}">
                <a16:creationId xmlns="" xmlns:a16="http://schemas.microsoft.com/office/drawing/2014/main" id="{67A0FC37-648D-4A92-9516-A9BB951C238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8803" y="4114800"/>
            <a:ext cx="3270797" cy="18388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5" name="Picture 2" descr="Image result for exchange and relationship in marketing">
            <a:hlinkClick r:id="rId6"/>
            <a:extLst>
              <a:ext uri="{FF2B5EF4-FFF2-40B4-BE49-F238E27FC236}">
                <a16:creationId xmlns="" xmlns:a16="http://schemas.microsoft.com/office/drawing/2014/main" id="{F92179C3-48FB-40FD-BBAD-4C972E4E64C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140" t="43201" r="5839" b="4674"/>
          <a:stretch/>
        </p:blipFill>
        <p:spPr bwMode="auto">
          <a:xfrm>
            <a:off x="999426" y="4114800"/>
            <a:ext cx="3575509" cy="18388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2843551"/>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156F7B93-BC71-4DC5-B78B-CD8475F8807B}"/>
              </a:ext>
            </a:extLst>
          </p:cNvPr>
          <p:cNvSpPr txBox="1"/>
          <p:nvPr/>
        </p:nvSpPr>
        <p:spPr>
          <a:xfrm>
            <a:off x="0" y="990600"/>
            <a:ext cx="1524000" cy="381000"/>
          </a:xfrm>
          <a:prstGeom prst="rect">
            <a:avLst/>
          </a:prstGeom>
          <a:solidFill>
            <a:schemeClr val="bg1"/>
          </a:solidFill>
        </p:spPr>
        <p:txBody>
          <a:bodyPr wrap="square" rtlCol="0">
            <a:spAutoFit/>
          </a:bodyPr>
          <a:lstStyle/>
          <a:p>
            <a:endParaRPr lang="en-IN" dirty="0"/>
          </a:p>
        </p:txBody>
      </p:sp>
      <p:sp>
        <p:nvSpPr>
          <p:cNvPr id="6" name="TextBox 5">
            <a:extLst>
              <a:ext uri="{FF2B5EF4-FFF2-40B4-BE49-F238E27FC236}">
                <a16:creationId xmlns="" xmlns:a16="http://schemas.microsoft.com/office/drawing/2014/main" id="{5CAB2CC5-B7FA-4B15-916F-C0D26B46E7AE}"/>
              </a:ext>
            </a:extLst>
          </p:cNvPr>
          <p:cNvSpPr txBox="1"/>
          <p:nvPr/>
        </p:nvSpPr>
        <p:spPr>
          <a:xfrm>
            <a:off x="2438400" y="4800600"/>
            <a:ext cx="1524000" cy="381000"/>
          </a:xfrm>
          <a:prstGeom prst="rect">
            <a:avLst/>
          </a:prstGeom>
          <a:solidFill>
            <a:schemeClr val="bg1"/>
          </a:solidFill>
        </p:spPr>
        <p:txBody>
          <a:bodyPr wrap="square" rtlCol="0">
            <a:spAutoFit/>
          </a:bodyPr>
          <a:lstStyle/>
          <a:p>
            <a:endParaRPr lang="en-IN" dirty="0"/>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7" name="Picture 3" descr="Chart explains the Modern Marketing Syste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6695" y="1608252"/>
            <a:ext cx="7827963" cy="33543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786695" y="609600"/>
            <a:ext cx="3480505" cy="369332"/>
          </a:xfrm>
          <a:prstGeom prst="rect">
            <a:avLst/>
          </a:prstGeom>
        </p:spPr>
        <p:txBody>
          <a:bodyPr wrap="none">
            <a:spAutoFit/>
          </a:bodyPr>
          <a:lstStyle/>
          <a:p>
            <a:r>
              <a:rPr lang="en-IN" dirty="0">
                <a:latin typeface="Times New Roman" panose="02020603050405020304" pitchFamily="18" charset="0"/>
                <a:cs typeface="Times New Roman" panose="02020603050405020304" pitchFamily="18" charset="0"/>
              </a:rPr>
              <a:t>(4) </a:t>
            </a:r>
            <a:r>
              <a:rPr lang="en-IN" b="1" u="sng" dirty="0">
                <a:latin typeface="Times New Roman" panose="02020603050405020304" pitchFamily="18" charset="0"/>
                <a:cs typeface="Times New Roman" panose="02020603050405020304" pitchFamily="18" charset="0"/>
              </a:rPr>
              <a:t>Exchanges And Relationships </a:t>
            </a:r>
            <a:endParaRPr lang="en-IN"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23500"/>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6980E7A-6799-47A8-A734-F6BB3AF8231A}"/>
              </a:ext>
            </a:extLst>
          </p:cNvPr>
          <p:cNvSpPr>
            <a:spLocks noGrp="1"/>
          </p:cNvSpPr>
          <p:nvPr>
            <p:ph idx="1"/>
          </p:nvPr>
        </p:nvSpPr>
        <p:spPr>
          <a:xfrm>
            <a:off x="304800" y="655637"/>
            <a:ext cx="8229600" cy="4525963"/>
          </a:xfrm>
        </p:spPr>
        <p:txBody>
          <a:bodyPr>
            <a:normAutofit/>
          </a:bodyPr>
          <a:lstStyle/>
          <a:p>
            <a:pPr marL="0" indent="0" algn="just">
              <a:buNone/>
            </a:pPr>
            <a:r>
              <a:rPr lang="en-IN" sz="1800" dirty="0">
                <a:latin typeface="Times New Roman" panose="02020603050405020304" pitchFamily="18" charset="0"/>
                <a:cs typeface="Times New Roman" panose="02020603050405020304" pitchFamily="18" charset="0"/>
              </a:rPr>
              <a:t>(5) </a:t>
            </a:r>
            <a:r>
              <a:rPr lang="en-IN" sz="1800" b="1" u="sng" dirty="0">
                <a:latin typeface="Times New Roman" panose="02020603050405020304" pitchFamily="18" charset="0"/>
                <a:cs typeface="Times New Roman" panose="02020603050405020304" pitchFamily="18" charset="0"/>
              </a:rPr>
              <a:t>Markets</a:t>
            </a:r>
          </a:p>
          <a:p>
            <a:pPr algn="just"/>
            <a:r>
              <a:rPr lang="en-IN" sz="1800" dirty="0">
                <a:latin typeface="Times New Roman" panose="02020603050405020304" pitchFamily="18" charset="0"/>
                <a:cs typeface="Times New Roman" panose="02020603050405020304" pitchFamily="18" charset="0"/>
              </a:rPr>
              <a:t>The concepts of exchange and relationships lead to the concept of a market. </a:t>
            </a:r>
          </a:p>
          <a:p>
            <a:pPr algn="just"/>
            <a:r>
              <a:rPr lang="en-IN" sz="1800" b="1" dirty="0">
                <a:solidFill>
                  <a:srgbClr val="FF0000"/>
                </a:solidFill>
                <a:latin typeface="Times New Roman" panose="02020603050405020304" pitchFamily="18" charset="0"/>
                <a:cs typeface="Times New Roman" panose="02020603050405020304" pitchFamily="18" charset="0"/>
              </a:rPr>
              <a:t>A market is the set of actual and potential buyers of a product or service. </a:t>
            </a:r>
            <a:endParaRPr lang="en-IN" sz="1800" b="1" dirty="0" smtClean="0">
              <a:solidFill>
                <a:srgbClr val="FF0000"/>
              </a:solidFill>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These </a:t>
            </a:r>
            <a:r>
              <a:rPr lang="en-IN" sz="1800" dirty="0">
                <a:latin typeface="Times New Roman" panose="02020603050405020304" pitchFamily="18" charset="0"/>
                <a:cs typeface="Times New Roman" panose="02020603050405020304" pitchFamily="18" charset="0"/>
              </a:rPr>
              <a:t>buyers share a particular need or want that can be satisfied through exchange relationships</a:t>
            </a:r>
            <a:r>
              <a:rPr lang="en-IN" sz="1800" dirty="0" smtClean="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pic>
        <p:nvPicPr>
          <p:cNvPr id="18434" name="Picture 2" descr="Image result for markets">
            <a:hlinkClick r:id="rId4"/>
            <a:extLst>
              <a:ext uri="{FF2B5EF4-FFF2-40B4-BE49-F238E27FC236}">
                <a16:creationId xmlns="" xmlns:a16="http://schemas.microsoft.com/office/drawing/2014/main" id="{6ADF0EED-A4AD-4425-9260-46B1FF4C8C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438400"/>
            <a:ext cx="5521435" cy="310413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4075303351"/>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7CEF19-5AE4-4EBA-841F-64B61FE8523D}"/>
              </a:ext>
            </a:extLst>
          </p:cNvPr>
          <p:cNvSpPr>
            <a:spLocks noGrp="1"/>
          </p:cNvSpPr>
          <p:nvPr>
            <p:ph idx="1"/>
          </p:nvPr>
        </p:nvSpPr>
        <p:spPr>
          <a:xfrm>
            <a:off x="457200" y="609600"/>
            <a:ext cx="8229600" cy="45259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marL="0" indent="0" algn="just" eaLnBrk="0" fontAlgn="base" hangingPunct="0">
              <a:spcAft>
                <a:spcPct val="0"/>
              </a:spcAft>
              <a:buNone/>
            </a:pPr>
            <a:r>
              <a:rPr lang="en-IN" sz="1800" dirty="0">
                <a:latin typeface="Times New Roman" panose="02020603050405020304" pitchFamily="18" charset="0"/>
                <a:cs typeface="Times New Roman" panose="02020603050405020304" pitchFamily="18" charset="0"/>
              </a:rPr>
              <a:t>(5) </a:t>
            </a:r>
            <a:r>
              <a:rPr lang="en-IN" sz="1800" b="1" u="sng" dirty="0">
                <a:latin typeface="Times New Roman" panose="02020603050405020304" pitchFamily="18" charset="0"/>
                <a:cs typeface="Times New Roman" panose="02020603050405020304" pitchFamily="18" charset="0"/>
              </a:rPr>
              <a:t>Markets</a:t>
            </a:r>
          </a:p>
          <a:p>
            <a:pPr algn="just" eaLnBrk="0" fontAlgn="base" hangingPunct="0">
              <a:spcAft>
                <a:spcPct val="0"/>
              </a:spcAft>
              <a:buFont typeface="Arial" charset="0"/>
            </a:pPr>
            <a:r>
              <a:rPr lang="en-IN" sz="1800" dirty="0" smtClean="0">
                <a:latin typeface="Times New Roman" panose="02020603050405020304" pitchFamily="18" charset="0"/>
                <a:cs typeface="Times New Roman" panose="02020603050405020304" pitchFamily="18" charset="0"/>
              </a:rPr>
              <a:t>Marketing </a:t>
            </a:r>
            <a:r>
              <a:rPr lang="en-IN" sz="1800" dirty="0">
                <a:latin typeface="Times New Roman" panose="02020603050405020304" pitchFamily="18" charset="0"/>
                <a:cs typeface="Times New Roman" panose="02020603050405020304" pitchFamily="18" charset="0"/>
              </a:rPr>
              <a:t>is thought as a process being carried out by sellers, but, buyers also carry out marketing. </a:t>
            </a:r>
          </a:p>
          <a:p>
            <a:pPr algn="just" eaLnBrk="0" fontAlgn="base" hangingPunct="0">
              <a:spcAft>
                <a:spcPct val="0"/>
              </a:spcAft>
              <a:buFont typeface="Arial" charset="0"/>
            </a:pPr>
            <a:r>
              <a:rPr lang="en-IN" sz="1800" dirty="0">
                <a:latin typeface="Times New Roman" panose="02020603050405020304" pitchFamily="18" charset="0"/>
                <a:cs typeface="Times New Roman" panose="02020603050405020304" pitchFamily="18" charset="0"/>
              </a:rPr>
              <a:t>Consumers market when they search for products, interact with companies to obtain information, and make their purchases. </a:t>
            </a:r>
          </a:p>
          <a:p>
            <a:pPr algn="just" eaLnBrk="0" fontAlgn="base" hangingPunct="0">
              <a:spcAft>
                <a:spcPct val="0"/>
              </a:spcAft>
              <a:buFont typeface="Arial" charset="0"/>
            </a:pPr>
            <a:r>
              <a:rPr lang="en-IN" sz="1800" dirty="0">
                <a:latin typeface="Times New Roman" panose="02020603050405020304" pitchFamily="18" charset="0"/>
                <a:cs typeface="Times New Roman" panose="02020603050405020304" pitchFamily="18" charset="0"/>
              </a:rPr>
              <a:t>In fact, today’s digital technologies, from online sites and smartphone apps to the explosion of social media, have empowered consumers and made marketing a truly two-way affair.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72706" name="Picture 2"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7400" y="3581400"/>
            <a:ext cx="1800000" cy="180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2708" name="Picture 4"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68000" y="3581400"/>
            <a:ext cx="2880000" cy="1800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720523"/>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400" dirty="0">
                <a:latin typeface="Century" pitchFamily="18" charset="0"/>
              </a:rPr>
              <a:t>CHAPTER 1 : MARKETING : CREATING CUSTOMER VALUE AND ENGAGEMENT</a:t>
            </a:r>
          </a:p>
        </p:txBody>
      </p:sp>
      <p:sp>
        <p:nvSpPr>
          <p:cNvPr id="5" name="Content Placeholder 4"/>
          <p:cNvSpPr>
            <a:spLocks noGrp="1"/>
          </p:cNvSpPr>
          <p:nvPr>
            <p:ph idx="1"/>
          </p:nvPr>
        </p:nvSpPr>
        <p:spPr>
          <a:xfrm>
            <a:off x="457200" y="1219200"/>
            <a:ext cx="8229600" cy="4525963"/>
          </a:xfrm>
        </p:spPr>
        <p:txBody>
          <a:bodyPr>
            <a:noAutofit/>
          </a:bodyPr>
          <a:lstStyle/>
          <a:p>
            <a:pPr hangingPunct="0"/>
            <a:endParaRPr lang="en-US" sz="2000" dirty="0" smtClean="0">
              <a:latin typeface="Times New Roman" panose="02020603050405020304" pitchFamily="18" charset="0"/>
              <a:cs typeface="Times New Roman" panose="02020603050405020304" pitchFamily="18" charset="0"/>
            </a:endParaRPr>
          </a:p>
          <a:p>
            <a:pPr hangingPunct="0"/>
            <a:endParaRPr lang="en-US" sz="2000" dirty="0">
              <a:latin typeface="Times New Roman" panose="02020603050405020304" pitchFamily="18" charset="0"/>
              <a:cs typeface="Times New Roman" panose="02020603050405020304" pitchFamily="18" charset="0"/>
            </a:endParaRPr>
          </a:p>
          <a:p>
            <a:pPr hangingPunct="0"/>
            <a:endParaRPr lang="en-US" sz="2000" dirty="0" smtClean="0">
              <a:latin typeface="Times New Roman" panose="02020603050405020304" pitchFamily="18" charset="0"/>
              <a:cs typeface="Times New Roman" panose="02020603050405020304" pitchFamily="18" charset="0"/>
            </a:endParaRPr>
          </a:p>
          <a:p>
            <a:pPr hangingPunct="0"/>
            <a:endParaRPr lang="en-US" sz="2000" dirty="0">
              <a:latin typeface="Times New Roman" panose="02020603050405020304" pitchFamily="18" charset="0"/>
              <a:cs typeface="Times New Roman" panose="02020603050405020304" pitchFamily="18" charset="0"/>
            </a:endParaRPr>
          </a:p>
          <a:p>
            <a:pPr hangingPunct="0"/>
            <a:endParaRPr lang="en-US" sz="2000" dirty="0" smtClean="0">
              <a:latin typeface="Times New Roman" panose="02020603050405020304" pitchFamily="18" charset="0"/>
              <a:cs typeface="Times New Roman" panose="02020603050405020304" pitchFamily="18" charset="0"/>
            </a:endParaRPr>
          </a:p>
          <a:p>
            <a:pPr hangingPunct="0"/>
            <a:endParaRPr lang="en-US" sz="2000" dirty="0">
              <a:latin typeface="Times New Roman" panose="02020603050405020304" pitchFamily="18" charset="0"/>
              <a:cs typeface="Times New Roman" panose="02020603050405020304" pitchFamily="18" charset="0"/>
            </a:endParaRPr>
          </a:p>
          <a:p>
            <a:pPr hangingPunct="0"/>
            <a:endParaRPr lang="en-US" sz="2000" dirty="0" smtClean="0">
              <a:latin typeface="Times New Roman" panose="02020603050405020304" pitchFamily="18" charset="0"/>
              <a:cs typeface="Times New Roman" panose="02020603050405020304" pitchFamily="18" charset="0"/>
            </a:endParaRPr>
          </a:p>
          <a:p>
            <a:pPr hangingPunct="0"/>
            <a:endParaRPr lang="en-US" sz="2000" dirty="0">
              <a:latin typeface="Times New Roman" panose="02020603050405020304" pitchFamily="18" charset="0"/>
              <a:cs typeface="Times New Roman" panose="02020603050405020304" pitchFamily="18" charset="0"/>
            </a:endParaRPr>
          </a:p>
          <a:p>
            <a:pPr hangingPunct="0"/>
            <a:endParaRPr lang="en-US" sz="2000" dirty="0">
              <a:latin typeface="Times New Roman" panose="02020603050405020304" pitchFamily="18" charset="0"/>
              <a:cs typeface="Times New Roman" panose="02020603050405020304" pitchFamily="18" charset="0"/>
            </a:endParaRPr>
          </a:p>
          <a:p>
            <a:pPr marL="0" indent="0" hangingPunct="0">
              <a:buNone/>
            </a:pPr>
            <a:r>
              <a:rPr lang="en-US" sz="2000" b="1" dirty="0">
                <a:latin typeface="Times New Roman" panose="02020603050405020304" pitchFamily="18" charset="0"/>
                <a:cs typeface="Times New Roman" panose="02020603050405020304" pitchFamily="18" charset="0"/>
              </a:rPr>
              <a:t>Objectives </a:t>
            </a:r>
          </a:p>
          <a:p>
            <a:r>
              <a:rPr lang="en-US" sz="2000" dirty="0" smtClean="0">
                <a:latin typeface="Times New Roman" panose="02020603050405020304" pitchFamily="18" charset="0"/>
                <a:cs typeface="Times New Roman" panose="02020603050405020304" pitchFamily="18" charset="0"/>
              </a:rPr>
              <a:t>Objective </a:t>
            </a:r>
            <a:r>
              <a:rPr lang="en-US" sz="2000" dirty="0">
                <a:latin typeface="Times New Roman" panose="02020603050405020304" pitchFamily="18" charset="0"/>
                <a:cs typeface="Times New Roman" panose="02020603050405020304" pitchFamily="18" charset="0"/>
              </a:rPr>
              <a:t>1-3: Identify the key elements of a customer value-driven marketing strategy and discuss the marketing management orientations that guide marketing </a:t>
            </a:r>
            <a:r>
              <a:rPr lang="en-US" sz="2000" dirty="0" smtClean="0">
                <a:latin typeface="Times New Roman" panose="02020603050405020304" pitchFamily="18" charset="0"/>
                <a:cs typeface="Times New Roman" panose="02020603050405020304" pitchFamily="18" charset="0"/>
              </a:rPr>
              <a:t>strategy</a:t>
            </a:r>
            <a:endParaRPr lang="en-US" sz="2000"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US">
                <a:solidFill>
                  <a:prstClr val="black">
                    <a:tint val="75000"/>
                  </a:prstClr>
                </a:solidFill>
              </a:rPr>
              <a:t>Chp 1: Marketing: Creating Customer Value and Engagement</a:t>
            </a:r>
          </a:p>
        </p:txBody>
      </p:sp>
      <p:pic>
        <p:nvPicPr>
          <p:cNvPr id="7" name="Picture 6"/>
          <p:cNvPicPr>
            <a:picLocks noChangeAspect="1"/>
          </p:cNvPicPr>
          <p:nvPr/>
        </p:nvPicPr>
        <p:blipFill rotWithShape="1">
          <a:blip r:embed="rId3"/>
          <a:srcRect l="10734" t="25778" r="19530" b="43984"/>
          <a:stretch/>
        </p:blipFill>
        <p:spPr>
          <a:xfrm>
            <a:off x="266700" y="1600200"/>
            <a:ext cx="8610600" cy="259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16649479"/>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F72B37-71FD-4084-805B-C4724C7A0206}"/>
              </a:ext>
            </a:extLst>
          </p:cNvPr>
          <p:cNvSpPr>
            <a:spLocks noGrp="1"/>
          </p:cNvSpPr>
          <p:nvPr>
            <p:ph type="title"/>
          </p:nvPr>
        </p:nvSpPr>
        <p:spPr/>
        <p:txBody>
          <a:bodyPr>
            <a:normAutofit/>
          </a:bodyPr>
          <a:lstStyle/>
          <a:p>
            <a:r>
              <a:rPr lang="en-IN" sz="2400" dirty="0"/>
              <a:t>DESIGNING A CUSTOMER VALUE-DRIVEN MARKETING STRATEGY AND PLAN</a:t>
            </a:r>
          </a:p>
        </p:txBody>
      </p:sp>
      <p:sp>
        <p:nvSpPr>
          <p:cNvPr id="3" name="Content Placeholder 2">
            <a:extLst>
              <a:ext uri="{FF2B5EF4-FFF2-40B4-BE49-F238E27FC236}">
                <a16:creationId xmlns="" xmlns:a16="http://schemas.microsoft.com/office/drawing/2014/main" id="{C7D00676-024B-4B00-9023-CAE07BD9C05E}"/>
              </a:ext>
            </a:extLst>
          </p:cNvPr>
          <p:cNvSpPr>
            <a:spLocks noGrp="1"/>
          </p:cNvSpPr>
          <p:nvPr>
            <p:ph idx="1"/>
          </p:nvPr>
        </p:nvSpPr>
        <p:spPr>
          <a:xfrm>
            <a:off x="457200" y="1600200"/>
            <a:ext cx="5410200" cy="4525963"/>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pPr algn="just" eaLnBrk="0" fontAlgn="base" hangingPunct="0">
              <a:spcAft>
                <a:spcPct val="0"/>
              </a:spcAft>
              <a:buFont typeface="Arial" charset="0"/>
            </a:pPr>
            <a:r>
              <a:rPr lang="en-IN" sz="1800" dirty="0">
                <a:latin typeface="Times New Roman" panose="02020603050405020304" pitchFamily="18" charset="0"/>
                <a:cs typeface="Times New Roman" panose="02020603050405020304" pitchFamily="18" charset="0"/>
              </a:rPr>
              <a:t>Once it fully understands consumers and the marketplace, marketing management can design a customer value–driven marketing strategy. </a:t>
            </a:r>
          </a:p>
          <a:p>
            <a:pPr algn="just" eaLnBrk="0" fontAlgn="base" hangingPunct="0">
              <a:spcAft>
                <a:spcPct val="0"/>
              </a:spcAft>
              <a:buFont typeface="Arial" charset="0"/>
            </a:pPr>
            <a:r>
              <a:rPr lang="en-IN" sz="1800" dirty="0">
                <a:latin typeface="Times New Roman" panose="02020603050405020304" pitchFamily="18" charset="0"/>
                <a:cs typeface="Times New Roman" panose="02020603050405020304" pitchFamily="18" charset="0"/>
              </a:rPr>
              <a:t>Marketing management is defined as the art and science of choosing target markets and building profitable relationships with them.</a:t>
            </a:r>
          </a:p>
          <a:p>
            <a:pPr algn="just" eaLnBrk="0" fontAlgn="base" hangingPunct="0">
              <a:spcAft>
                <a:spcPct val="0"/>
              </a:spcAft>
              <a:buFont typeface="Arial" charset="0"/>
            </a:pPr>
            <a:r>
              <a:rPr lang="en-IN" sz="1800" dirty="0">
                <a:latin typeface="Times New Roman" panose="02020603050405020304" pitchFamily="18" charset="0"/>
                <a:cs typeface="Times New Roman" panose="02020603050405020304" pitchFamily="18" charset="0"/>
              </a:rPr>
              <a:t>To design a winning marketing strategy, the marketing manager must answer two important questions: </a:t>
            </a:r>
            <a:endParaRPr lang="en-IN" sz="1800" dirty="0" smtClean="0">
              <a:latin typeface="Times New Roman" panose="02020603050405020304" pitchFamily="18" charset="0"/>
              <a:cs typeface="Times New Roman" panose="02020603050405020304" pitchFamily="18" charset="0"/>
            </a:endParaRPr>
          </a:p>
          <a:p>
            <a:pPr lvl="1" algn="just" eaLnBrk="0" fontAlgn="base" hangingPunct="0">
              <a:spcAft>
                <a:spcPct val="0"/>
              </a:spcAft>
              <a:buFont typeface="Arial" charset="0"/>
            </a:pPr>
            <a:r>
              <a:rPr lang="en-IN" sz="1800" dirty="0" smtClean="0">
                <a:latin typeface="Times New Roman" panose="02020603050405020304" pitchFamily="18" charset="0"/>
                <a:cs typeface="Times New Roman" panose="02020603050405020304" pitchFamily="18" charset="0"/>
              </a:rPr>
              <a:t>What </a:t>
            </a:r>
            <a:r>
              <a:rPr lang="en-IN" sz="1800" dirty="0">
                <a:latin typeface="Times New Roman" panose="02020603050405020304" pitchFamily="18" charset="0"/>
                <a:cs typeface="Times New Roman" panose="02020603050405020304" pitchFamily="18" charset="0"/>
              </a:rPr>
              <a:t>customers will we serve (what’s our target market)? and </a:t>
            </a:r>
            <a:endParaRPr lang="en-IN" sz="1800" dirty="0" smtClean="0">
              <a:latin typeface="Times New Roman" panose="02020603050405020304" pitchFamily="18" charset="0"/>
              <a:cs typeface="Times New Roman" panose="02020603050405020304" pitchFamily="18" charset="0"/>
            </a:endParaRPr>
          </a:p>
          <a:p>
            <a:pPr lvl="1" algn="just" eaLnBrk="0" fontAlgn="base" hangingPunct="0">
              <a:spcAft>
                <a:spcPct val="0"/>
              </a:spcAft>
              <a:buFont typeface="Arial" charset="0"/>
            </a:pPr>
            <a:r>
              <a:rPr lang="en-IN" sz="1800" dirty="0" smtClean="0">
                <a:latin typeface="Times New Roman" panose="02020603050405020304" pitchFamily="18" charset="0"/>
                <a:cs typeface="Times New Roman" panose="02020603050405020304" pitchFamily="18" charset="0"/>
              </a:rPr>
              <a:t>How </a:t>
            </a:r>
            <a:r>
              <a:rPr lang="en-IN" sz="1800" dirty="0">
                <a:latin typeface="Times New Roman" panose="02020603050405020304" pitchFamily="18" charset="0"/>
                <a:cs typeface="Times New Roman" panose="02020603050405020304" pitchFamily="18" charset="0"/>
              </a:rPr>
              <a:t>can we serve these customers best (what’s our value proposition)? </a:t>
            </a:r>
          </a:p>
        </p:txBody>
      </p:sp>
      <p:sp>
        <p:nvSpPr>
          <p:cNvPr id="4" name="Footer Placeholder 3"/>
          <p:cNvSpPr>
            <a:spLocks noGrp="1"/>
          </p:cNvSpPr>
          <p:nvPr>
            <p:ph type="ftr" sz="quarter" idx="11"/>
          </p:nvPr>
        </p:nvSpPr>
        <p:spPr/>
        <p:txBody>
          <a:bodyPr/>
          <a:lstStyle/>
          <a:p>
            <a:r>
              <a:rPr lang="en-US" smtClean="0"/>
              <a:t>Chp 1: Marketing: Creating Customer Value and Engagement</a:t>
            </a:r>
            <a:endParaRPr lang="en-US"/>
          </a:p>
        </p:txBody>
      </p:sp>
      <p:pic>
        <p:nvPicPr>
          <p:cNvPr id="82946" name="Picture 2" descr="Image result for barb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01439" y="1828800"/>
            <a:ext cx="2511444" cy="35505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60456"/>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C71909C-C6BB-4AE0-AB4B-645EB09BB96A}"/>
              </a:ext>
            </a:extLst>
          </p:cNvPr>
          <p:cNvSpPr>
            <a:spLocks noGrp="1"/>
          </p:cNvSpPr>
          <p:nvPr>
            <p:ph idx="1"/>
          </p:nvPr>
        </p:nvSpPr>
        <p:spPr>
          <a:xfrm>
            <a:off x="457200" y="381000"/>
            <a:ext cx="8229600" cy="5638800"/>
          </a:xfrm>
        </p:spPr>
        <p:txBody>
          <a:bodyPr>
            <a:normAutofit/>
          </a:bodyPr>
          <a:lstStyle/>
          <a:p>
            <a:r>
              <a:rPr lang="en-IN" sz="1600" dirty="0"/>
              <a:t>The various marketing strategy concepts are as follows-</a:t>
            </a:r>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endParaRPr lang="en-IN" sz="1600" dirty="0"/>
          </a:p>
          <a:p>
            <a:r>
              <a:rPr lang="en-IN" sz="1600" dirty="0"/>
              <a:t>We shall study each of these concepts in detail in the succeeding slides.</a:t>
            </a:r>
          </a:p>
          <a:p>
            <a:endParaRPr lang="en-IN" sz="1600" dirty="0"/>
          </a:p>
          <a:p>
            <a:endParaRPr lang="en-IN" sz="1600" dirty="0"/>
          </a:p>
        </p:txBody>
      </p:sp>
      <p:graphicFrame>
        <p:nvGraphicFramePr>
          <p:cNvPr id="4" name="Diagram 3">
            <a:extLst>
              <a:ext uri="{FF2B5EF4-FFF2-40B4-BE49-F238E27FC236}">
                <a16:creationId xmlns="" xmlns:a16="http://schemas.microsoft.com/office/drawing/2014/main" id="{EC063A0A-2AC7-4409-950B-B8079E15EADA}"/>
              </a:ext>
            </a:extLst>
          </p:cNvPr>
          <p:cNvGraphicFramePr/>
          <p:nvPr>
            <p:extLst>
              <p:ext uri="{D42A27DB-BD31-4B8C-83A1-F6EECF244321}">
                <p14:modId xmlns:p14="http://schemas.microsoft.com/office/powerpoint/2010/main" val="916897870"/>
              </p:ext>
            </p:extLst>
          </p:nvPr>
        </p:nvGraphicFramePr>
        <p:xfrm>
          <a:off x="1447800" y="11176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3156169231"/>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DE4C0D6-2A60-4490-A9DF-3C6C86E8B63C}"/>
              </a:ext>
            </a:extLst>
          </p:cNvPr>
          <p:cNvSpPr>
            <a:spLocks noGrp="1"/>
          </p:cNvSpPr>
          <p:nvPr>
            <p:ph idx="1"/>
          </p:nvPr>
        </p:nvSpPr>
        <p:spPr>
          <a:xfrm>
            <a:off x="457200" y="457200"/>
            <a:ext cx="5257800" cy="4525963"/>
          </a:xfrm>
        </p:spPr>
        <p:txBody>
          <a:bodyPr>
            <a:noAutofit/>
          </a:bodyPr>
          <a:lstStyle/>
          <a:p>
            <a:pPr algn="just">
              <a:buAutoNum type="arabicParenBoth"/>
            </a:pPr>
            <a:r>
              <a:rPr lang="en-IN" sz="1800" b="1" u="sng" dirty="0">
                <a:latin typeface="Times New Roman" panose="02020603050405020304" pitchFamily="18" charset="0"/>
                <a:cs typeface="Times New Roman" panose="02020603050405020304" pitchFamily="18" charset="0"/>
              </a:rPr>
              <a:t>Selecting Customers to Serve</a:t>
            </a:r>
          </a:p>
          <a:p>
            <a:pPr algn="just"/>
            <a:r>
              <a:rPr lang="en-IN" sz="1800" dirty="0">
                <a:latin typeface="Times New Roman" panose="02020603050405020304" pitchFamily="18" charset="0"/>
                <a:cs typeface="Times New Roman" panose="02020603050405020304" pitchFamily="18" charset="0"/>
              </a:rPr>
              <a:t>The company must first decide whom it will serve. </a:t>
            </a:r>
          </a:p>
          <a:p>
            <a:pPr algn="just"/>
            <a:r>
              <a:rPr lang="en-IN" sz="1800" dirty="0">
                <a:latin typeface="Times New Roman" panose="02020603050405020304" pitchFamily="18" charset="0"/>
                <a:cs typeface="Times New Roman" panose="02020603050405020304" pitchFamily="18" charset="0"/>
              </a:rPr>
              <a:t>It does this by dividing the market into segments of customers (market segmentation) and selecting which segments it will go after (target marketing).</a:t>
            </a:r>
          </a:p>
          <a:p>
            <a:pPr algn="just"/>
            <a:r>
              <a:rPr lang="en-IN" sz="1800" dirty="0">
                <a:latin typeface="Times New Roman" panose="02020603050405020304" pitchFamily="18" charset="0"/>
                <a:cs typeface="Times New Roman" panose="02020603050405020304" pitchFamily="18" charset="0"/>
              </a:rPr>
              <a:t>Marketing managers wrongly adapt marketing management as finding as many customers as possible and increasing demand. But, in reality, marketing managers know that they cannot serve all customers in every way. By trying to serve all customers, they may not serve any customers well. Instead, the company wants to select only customers that it can serve well and profitably.</a:t>
            </a:r>
          </a:p>
          <a:p>
            <a:pPr algn="just"/>
            <a:r>
              <a:rPr lang="en-IN" sz="1800" dirty="0">
                <a:latin typeface="Times New Roman" panose="02020603050405020304" pitchFamily="18" charset="0"/>
                <a:cs typeface="Times New Roman" panose="02020603050405020304" pitchFamily="18" charset="0"/>
              </a:rPr>
              <a:t>Ultimately, marketing managers must decide which customers they want to target and on the level, timing, and nature of their demand. </a:t>
            </a:r>
          </a:p>
          <a:p>
            <a:pPr algn="just"/>
            <a:r>
              <a:rPr lang="en-IN" sz="1800" dirty="0">
                <a:latin typeface="Times New Roman" panose="02020603050405020304" pitchFamily="18" charset="0"/>
                <a:cs typeface="Times New Roman" panose="02020603050405020304" pitchFamily="18" charset="0"/>
              </a:rPr>
              <a:t>Simply put, marketing management is customer management and demand management.  </a:t>
            </a:r>
          </a:p>
          <a:p>
            <a:pPr marL="0" indent="0" algn="just">
              <a:buNone/>
            </a:pPr>
            <a:r>
              <a:rPr lang="en-IN" sz="1800" dirty="0">
                <a:latin typeface="Times New Roman" panose="02020603050405020304" pitchFamily="18" charset="0"/>
                <a:cs typeface="Times New Roman" panose="02020603050405020304" pitchFamily="18" charset="0"/>
              </a:rPr>
              <a:t>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73730" name="Picture 2" descr="Image result for first c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3352800"/>
            <a:ext cx="2857500" cy="21431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681971"/>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t="7938" r="1100" b="31208"/>
          <a:stretch/>
        </p:blipFill>
        <p:spPr>
          <a:xfrm>
            <a:off x="719174" y="2438400"/>
            <a:ext cx="7705652" cy="2667000"/>
          </a:xfrm>
          <a:prstGeom prst="rect">
            <a:avLst/>
          </a:prstGeom>
          <a:ln>
            <a:noFill/>
          </a:ln>
          <a:effectLst>
            <a:outerShdw blurRad="292100" dist="139700" dir="2700000" algn="tl" rotWithShape="0">
              <a:srgbClr val="333333">
                <a:alpha val="65000"/>
              </a:srgbClr>
            </a:outerShdw>
          </a:effectLst>
        </p:spPr>
      </p:pic>
      <p:sp>
        <p:nvSpPr>
          <p:cNvPr id="3" name="Content Placeholder 2">
            <a:extLst>
              <a:ext uri="{FF2B5EF4-FFF2-40B4-BE49-F238E27FC236}">
                <a16:creationId xmlns="" xmlns:a16="http://schemas.microsoft.com/office/drawing/2014/main" id="{EDD3E76F-2541-4F4B-BE17-45993FC1D6D5}"/>
              </a:ext>
            </a:extLst>
          </p:cNvPr>
          <p:cNvSpPr>
            <a:spLocks noGrp="1"/>
          </p:cNvSpPr>
          <p:nvPr>
            <p:ph idx="1"/>
          </p:nvPr>
        </p:nvSpPr>
        <p:spPr>
          <a:xfrm>
            <a:off x="533400" y="350837"/>
            <a:ext cx="8229600" cy="4525963"/>
          </a:xfrm>
        </p:spPr>
        <p:txBody>
          <a:bodyPr>
            <a:normAutofit/>
          </a:bodyPr>
          <a:lstStyle/>
          <a:p>
            <a:pPr marL="0" indent="0">
              <a:buNone/>
            </a:pPr>
            <a:r>
              <a:rPr lang="en-IN" sz="1800" dirty="0">
                <a:latin typeface="Times New Roman" panose="02020603050405020304" pitchFamily="18" charset="0"/>
                <a:cs typeface="Times New Roman" panose="02020603050405020304" pitchFamily="18" charset="0"/>
              </a:rPr>
              <a:t>(2) </a:t>
            </a:r>
            <a:r>
              <a:rPr lang="en-IN" sz="1800" b="1" u="sng" dirty="0">
                <a:latin typeface="Times New Roman" panose="02020603050405020304" pitchFamily="18" charset="0"/>
                <a:cs typeface="Times New Roman" panose="02020603050405020304" pitchFamily="18" charset="0"/>
              </a:rPr>
              <a:t>Choosing a Value Proposition</a:t>
            </a:r>
            <a:r>
              <a:rPr lang="en-IN" sz="1800" dirty="0">
                <a:latin typeface="Times New Roman" panose="02020603050405020304" pitchFamily="18" charset="0"/>
                <a:cs typeface="Times New Roman" panose="02020603050405020304" pitchFamily="18" charset="0"/>
              </a:rPr>
              <a:t> </a:t>
            </a:r>
          </a:p>
          <a:p>
            <a:r>
              <a:rPr lang="en-IN" sz="1800" dirty="0">
                <a:latin typeface="Times New Roman" panose="02020603050405020304" pitchFamily="18" charset="0"/>
                <a:cs typeface="Times New Roman" panose="02020603050405020304" pitchFamily="18" charset="0"/>
              </a:rPr>
              <a:t>A brand’s value proposition is the set of benefits or values it promises to deliver to consumers to satisfy their needs. </a:t>
            </a:r>
          </a:p>
          <a:p>
            <a:r>
              <a:rPr lang="en-IN" sz="1800" dirty="0">
                <a:latin typeface="Times New Roman" panose="02020603050405020304" pitchFamily="18" charset="0"/>
                <a:cs typeface="Times New Roman" panose="02020603050405020304" pitchFamily="18" charset="0"/>
              </a:rPr>
              <a:t>The company must also decide how it will serve targeted customers—how it will differentiate and position itself in the marketplace. </a:t>
            </a:r>
          </a:p>
        </p:txBody>
      </p:sp>
      <p:sp>
        <p:nvSpPr>
          <p:cNvPr id="2" name="Footer Placeholder 1"/>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Tree>
    <p:extLst>
      <p:ext uri="{BB962C8B-B14F-4D97-AF65-F5344CB8AC3E}">
        <p14:creationId xmlns:p14="http://schemas.microsoft.com/office/powerpoint/2010/main" val="3193894075"/>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504772519"/>
              </p:ext>
            </p:extLst>
          </p:nvPr>
        </p:nvGraphicFramePr>
        <p:xfrm>
          <a:off x="990600" y="1108598"/>
          <a:ext cx="7391400" cy="4606402"/>
        </p:xfrm>
        <a:graphic>
          <a:graphicData uri="http://schemas.openxmlformats.org/drawingml/2006/table">
            <a:tbl>
              <a:tblPr firstRow="1" bandRow="1">
                <a:tableStyleId>{72833802-FEF1-4C79-8D5D-14CF1EAF98D9}</a:tableStyleId>
              </a:tblPr>
              <a:tblGrid>
                <a:gridCol w="1219200">
                  <a:extLst>
                    <a:ext uri="{9D8B030D-6E8A-4147-A177-3AD203B41FA5}">
                      <a16:colId xmlns="" xmlns:a16="http://schemas.microsoft.com/office/drawing/2014/main" val="20000"/>
                    </a:ext>
                  </a:extLst>
                </a:gridCol>
                <a:gridCol w="6172200">
                  <a:extLst>
                    <a:ext uri="{9D8B030D-6E8A-4147-A177-3AD203B41FA5}">
                      <a16:colId xmlns="" xmlns:a16="http://schemas.microsoft.com/office/drawing/2014/main" val="20001"/>
                    </a:ext>
                  </a:extLst>
                </a:gridCol>
              </a:tblGrid>
              <a:tr h="325701">
                <a:tc>
                  <a:txBody>
                    <a:bodyPr/>
                    <a:lstStyle/>
                    <a:p>
                      <a:pPr algn="ctr"/>
                      <a:r>
                        <a:rPr lang="en-US" sz="1400" dirty="0">
                          <a:latin typeface="Times New Roman" panose="02020603050405020304" pitchFamily="18" charset="0"/>
                          <a:cs typeface="Times New Roman" panose="02020603050405020304" pitchFamily="18" charset="0"/>
                        </a:rPr>
                        <a:t>Chapters</a:t>
                      </a:r>
                    </a:p>
                  </a:txBody>
                  <a:tcPr/>
                </a:tc>
                <a:tc>
                  <a:txBody>
                    <a:bodyPr/>
                    <a:lstStyle/>
                    <a:p>
                      <a:pPr algn="ctr"/>
                      <a:r>
                        <a:rPr lang="en-US" sz="1400" dirty="0">
                          <a:latin typeface="Times New Roman" panose="02020603050405020304" pitchFamily="18" charset="0"/>
                          <a:cs typeface="Times New Roman" panose="02020603050405020304" pitchFamily="18" charset="0"/>
                        </a:rPr>
                        <a:t>Name of the Chapter</a:t>
                      </a:r>
                    </a:p>
                  </a:txBody>
                  <a:tcPr/>
                </a:tc>
                <a:extLst>
                  <a:ext uri="{0D108BD9-81ED-4DB2-BD59-A6C34878D82A}">
                    <a16:rowId xmlns="" xmlns:a16="http://schemas.microsoft.com/office/drawing/2014/main" val="10000"/>
                  </a:ext>
                </a:extLst>
              </a:tr>
              <a:tr h="325701">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 1</a:t>
                      </a:r>
                    </a:p>
                  </a:txBody>
                  <a:tcPr/>
                </a:tc>
                <a:tc>
                  <a:txBody>
                    <a:bodyPr/>
                    <a:lstStyle/>
                    <a:p>
                      <a:pPr algn="l"/>
                      <a:r>
                        <a:rPr lang="en-US" sz="1400" b="1" kern="1200" baseline="0" dirty="0">
                          <a:solidFill>
                            <a:srgbClr val="FF0000"/>
                          </a:solidFill>
                          <a:latin typeface="Times New Roman" panose="02020603050405020304" pitchFamily="18" charset="0"/>
                          <a:cs typeface="Times New Roman" panose="02020603050405020304" pitchFamily="18" charset="0"/>
                        </a:rPr>
                        <a:t>Marketing: Creating Customer Value and Engagement</a:t>
                      </a:r>
                      <a:endParaRPr lang="en-US" sz="1400" b="1" dirty="0">
                        <a:solidFill>
                          <a:srgbClr val="FF0000"/>
                        </a:solidFill>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355310">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 2</a:t>
                      </a:r>
                    </a:p>
                  </a:txBody>
                  <a:tcPr/>
                </a:tc>
                <a:tc>
                  <a:txBody>
                    <a:bodyPr/>
                    <a:lstStyle/>
                    <a:p>
                      <a:pPr algn="l"/>
                      <a:r>
                        <a:rPr lang="en-US" sz="1400" dirty="0">
                          <a:latin typeface="Times New Roman" panose="02020603050405020304" pitchFamily="18" charset="0"/>
                          <a:cs typeface="Times New Roman" panose="02020603050405020304" pitchFamily="18" charset="0"/>
                        </a:rPr>
                        <a:t>Analyzing the Marketing Environment</a:t>
                      </a:r>
                    </a:p>
                  </a:txBody>
                  <a:tcPr/>
                </a:tc>
                <a:extLst>
                  <a:ext uri="{0D108BD9-81ED-4DB2-BD59-A6C34878D82A}">
                    <a16:rowId xmlns="" xmlns:a16="http://schemas.microsoft.com/office/drawing/2014/main" val="10002"/>
                  </a:ext>
                </a:extLst>
              </a:tr>
              <a:tr h="355310">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 3</a:t>
                      </a:r>
                    </a:p>
                  </a:txBody>
                  <a:tcPr/>
                </a:tc>
                <a:tc>
                  <a:txBody>
                    <a:bodyPr/>
                    <a:lstStyle/>
                    <a:p>
                      <a:pPr algn="l"/>
                      <a:r>
                        <a:rPr lang="en-US" sz="1400" kern="1200" baseline="0" dirty="0">
                          <a:latin typeface="Times New Roman" panose="02020603050405020304" pitchFamily="18" charset="0"/>
                          <a:cs typeface="Times New Roman" panose="02020603050405020304" pitchFamily="18" charset="0"/>
                        </a:rPr>
                        <a:t>Consumer Markets and Buyer Behavior</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3"/>
                  </a:ext>
                </a:extLst>
              </a:tr>
              <a:tr h="355310">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 4</a:t>
                      </a:r>
                    </a:p>
                  </a:txBody>
                  <a:tcPr/>
                </a:tc>
                <a:tc>
                  <a:txBody>
                    <a:bodyPr/>
                    <a:lstStyle/>
                    <a:p>
                      <a:pPr algn="l"/>
                      <a:r>
                        <a:rPr lang="en-US" sz="1400" kern="1200" baseline="0" dirty="0">
                          <a:latin typeface="Times New Roman" panose="02020603050405020304" pitchFamily="18" charset="0"/>
                          <a:cs typeface="Times New Roman" panose="02020603050405020304" pitchFamily="18" charset="0"/>
                        </a:rPr>
                        <a:t>Business Markets and Business Buyer Behavior</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4"/>
                  </a:ext>
                </a:extLst>
              </a:tr>
              <a:tr h="355310">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a:t>
                      </a:r>
                      <a:r>
                        <a:rPr lang="en-US" sz="1400" baseline="0" dirty="0">
                          <a:latin typeface="Times New Roman" panose="02020603050405020304" pitchFamily="18" charset="0"/>
                          <a:cs typeface="Times New Roman" panose="02020603050405020304" pitchFamily="18" charset="0"/>
                        </a:rPr>
                        <a:t> 5</a:t>
                      </a:r>
                    </a:p>
                  </a:txBody>
                  <a:tcPr/>
                </a:tc>
                <a:tc>
                  <a:txBody>
                    <a:bodyPr/>
                    <a:lstStyle/>
                    <a:p>
                      <a:pPr algn="l"/>
                      <a:r>
                        <a:rPr lang="en-US" sz="1400" kern="1200" baseline="0" dirty="0">
                          <a:latin typeface="Times New Roman" panose="02020603050405020304" pitchFamily="18" charset="0"/>
                          <a:cs typeface="Times New Roman" panose="02020603050405020304" pitchFamily="18" charset="0"/>
                        </a:rPr>
                        <a:t>Customer Value-Driven Marketing Strategy: Creating Value for Target Customers</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5"/>
                  </a:ext>
                </a:extLst>
              </a:tr>
              <a:tr h="401900">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No.6</a:t>
                      </a:r>
                    </a:p>
                  </a:txBody>
                  <a:tcPr/>
                </a:tc>
                <a:tc>
                  <a:txBody>
                    <a:bodyPr/>
                    <a:lstStyle/>
                    <a:p>
                      <a:pPr algn="l"/>
                      <a:r>
                        <a:rPr lang="en-US" sz="1400" kern="1200" baseline="0" dirty="0">
                          <a:latin typeface="Times New Roman" panose="02020603050405020304" pitchFamily="18" charset="0"/>
                          <a:cs typeface="Times New Roman" panose="02020603050405020304" pitchFamily="18" charset="0"/>
                        </a:rPr>
                        <a:t>Products, Services and Brands: Building Customer Value</a:t>
                      </a:r>
                      <a:endParaRPr lang="en-US" sz="1400" kern="1200" baseline="0" dirty="0">
                        <a:solidFill>
                          <a:schemeClr val="dk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 xmlns:a16="http://schemas.microsoft.com/office/drawing/2014/main" val="10006"/>
                  </a:ext>
                </a:extLst>
              </a:tr>
              <a:tr h="355310">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 7</a:t>
                      </a:r>
                    </a:p>
                  </a:txBody>
                  <a:tcPr/>
                </a:tc>
                <a:tc>
                  <a:txBody>
                    <a:bodyPr/>
                    <a:lstStyle/>
                    <a:p>
                      <a:pPr algn="l"/>
                      <a:r>
                        <a:rPr lang="en-US" sz="1400" kern="1200" baseline="0" dirty="0">
                          <a:latin typeface="Times New Roman" panose="02020603050405020304" pitchFamily="18" charset="0"/>
                          <a:cs typeface="Times New Roman" panose="02020603050405020304" pitchFamily="18" charset="0"/>
                        </a:rPr>
                        <a:t>Developing New Products and Managing the Product Life Cycle</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7"/>
                  </a:ext>
                </a:extLst>
              </a:tr>
              <a:tr h="355310">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 8</a:t>
                      </a:r>
                    </a:p>
                  </a:txBody>
                  <a:tcPr/>
                </a:tc>
                <a:tc>
                  <a:txBody>
                    <a:bodyPr/>
                    <a:lstStyle/>
                    <a:p>
                      <a:pPr algn="l"/>
                      <a:r>
                        <a:rPr lang="en-US" sz="1400" kern="1200" baseline="0" dirty="0">
                          <a:latin typeface="Times New Roman" panose="02020603050405020304" pitchFamily="18" charset="0"/>
                          <a:cs typeface="Times New Roman" panose="02020603050405020304" pitchFamily="18" charset="0"/>
                        </a:rPr>
                        <a:t>Pricing: Understanding and Capturing Customer Value</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8"/>
                  </a:ext>
                </a:extLst>
              </a:tr>
              <a:tr h="355310">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 9</a:t>
                      </a:r>
                    </a:p>
                  </a:txBody>
                  <a:tcPr/>
                </a:tc>
                <a:tc>
                  <a:txBody>
                    <a:bodyPr/>
                    <a:lstStyle/>
                    <a:p>
                      <a:pPr algn="l"/>
                      <a:r>
                        <a:rPr lang="en-US" sz="1400" kern="1200" baseline="0" dirty="0">
                          <a:latin typeface="Times New Roman" panose="02020603050405020304" pitchFamily="18" charset="0"/>
                          <a:cs typeface="Times New Roman" panose="02020603050405020304" pitchFamily="18" charset="0"/>
                        </a:rPr>
                        <a:t>Pricing Strategies: Additional Considerations</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9"/>
                  </a:ext>
                </a:extLst>
              </a:tr>
              <a:tr h="355310">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 10</a:t>
                      </a:r>
                    </a:p>
                  </a:txBody>
                  <a:tcPr/>
                </a:tc>
                <a:tc>
                  <a:txBody>
                    <a:bodyPr/>
                    <a:lstStyle/>
                    <a:p>
                      <a:pPr algn="l"/>
                      <a:r>
                        <a:rPr lang="en-US" sz="1400" kern="1200" baseline="0" dirty="0">
                          <a:latin typeface="Times New Roman" panose="02020603050405020304" pitchFamily="18" charset="0"/>
                          <a:cs typeface="Times New Roman" panose="02020603050405020304" pitchFamily="18" charset="0"/>
                        </a:rPr>
                        <a:t>Marketing Channels: Delivering Customer Value</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10"/>
                  </a:ext>
                </a:extLst>
              </a:tr>
              <a:tr h="355310">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 11</a:t>
                      </a:r>
                    </a:p>
                  </a:txBody>
                  <a:tcPr/>
                </a:tc>
                <a:tc>
                  <a:txBody>
                    <a:bodyPr/>
                    <a:lstStyle/>
                    <a:p>
                      <a:pPr algn="l"/>
                      <a:r>
                        <a:rPr lang="en-US" sz="1400" kern="1200" baseline="0" dirty="0">
                          <a:latin typeface="Times New Roman" panose="02020603050405020304" pitchFamily="18" charset="0"/>
                          <a:cs typeface="Times New Roman" panose="02020603050405020304" pitchFamily="18" charset="0"/>
                        </a:rPr>
                        <a:t>Communicating Customer Value: Integrated Marketing Communication Strategy</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11"/>
                  </a:ext>
                </a:extLst>
              </a:tr>
              <a:tr h="355310">
                <a:tc>
                  <a:txBody>
                    <a:bodyPr/>
                    <a:lstStyle/>
                    <a:p>
                      <a:pPr algn="ctr"/>
                      <a:r>
                        <a:rPr lang="en-US" sz="1400" dirty="0" err="1">
                          <a:latin typeface="Times New Roman" panose="02020603050405020304" pitchFamily="18" charset="0"/>
                          <a:cs typeface="Times New Roman" panose="02020603050405020304" pitchFamily="18" charset="0"/>
                        </a:rPr>
                        <a:t>Chp</a:t>
                      </a:r>
                      <a:r>
                        <a:rPr lang="en-US" sz="1400" dirty="0">
                          <a:latin typeface="Times New Roman" panose="02020603050405020304" pitchFamily="18" charset="0"/>
                          <a:cs typeface="Times New Roman" panose="02020603050405020304" pitchFamily="18" charset="0"/>
                        </a:rPr>
                        <a:t> No. 12</a:t>
                      </a:r>
                    </a:p>
                  </a:txBody>
                  <a:tcPr/>
                </a:tc>
                <a:tc>
                  <a:txBody>
                    <a:bodyPr/>
                    <a:lstStyle/>
                    <a:p>
                      <a:pPr algn="l"/>
                      <a:r>
                        <a:rPr lang="en-US" sz="1400" kern="1200" baseline="0" dirty="0">
                          <a:latin typeface="Times New Roman" panose="02020603050405020304" pitchFamily="18" charset="0"/>
                          <a:cs typeface="Times New Roman" panose="02020603050405020304" pitchFamily="18" charset="0"/>
                        </a:rPr>
                        <a:t>Direct, Online, Social Media and Mobile Marketing</a:t>
                      </a:r>
                      <a:endParaRPr lang="en-US" sz="1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12"/>
                  </a:ext>
                </a:extLst>
              </a:tr>
            </a:tbl>
          </a:graphicData>
        </a:graphic>
      </p:graphicFrame>
      <p:sp>
        <p:nvSpPr>
          <p:cNvPr id="2" name="Footer Placeholder 1"/>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EDD3E76F-2541-4F4B-BE17-45993FC1D6D5}"/>
              </a:ext>
            </a:extLst>
          </p:cNvPr>
          <p:cNvSpPr>
            <a:spLocks noGrp="1"/>
          </p:cNvSpPr>
          <p:nvPr>
            <p:ph idx="1"/>
          </p:nvPr>
        </p:nvSpPr>
        <p:spPr>
          <a:xfrm>
            <a:off x="533400" y="350837"/>
            <a:ext cx="8229600" cy="4525963"/>
          </a:xfrm>
        </p:spPr>
        <p:txBody>
          <a:bodyPr>
            <a:normAutofit/>
          </a:bodyPr>
          <a:lstStyle/>
          <a:p>
            <a:pPr marL="0" indent="0">
              <a:buNone/>
            </a:pPr>
            <a:r>
              <a:rPr lang="en-IN" sz="1800" dirty="0">
                <a:latin typeface="Times New Roman" panose="02020603050405020304" pitchFamily="18" charset="0"/>
                <a:cs typeface="Times New Roman" panose="02020603050405020304" pitchFamily="18" charset="0"/>
              </a:rPr>
              <a:t>(2) </a:t>
            </a:r>
            <a:r>
              <a:rPr lang="en-IN" sz="1800" b="1" u="sng" dirty="0">
                <a:latin typeface="Times New Roman" panose="02020603050405020304" pitchFamily="18" charset="0"/>
                <a:cs typeface="Times New Roman" panose="02020603050405020304" pitchFamily="18" charset="0"/>
              </a:rPr>
              <a:t>Choosing a Value Proposition</a:t>
            </a:r>
            <a:r>
              <a:rPr lang="en-IN" sz="1800" dirty="0">
                <a:latin typeface="Times New Roman" panose="02020603050405020304" pitchFamily="18" charset="0"/>
                <a:cs typeface="Times New Roman" panose="02020603050405020304" pitchFamily="18" charset="0"/>
              </a:rPr>
              <a:t> </a:t>
            </a:r>
          </a:p>
          <a:p>
            <a:r>
              <a:rPr lang="en-IN" sz="1800" dirty="0" smtClean="0">
                <a:latin typeface="Times New Roman" panose="02020603050405020304" pitchFamily="18" charset="0"/>
                <a:cs typeface="Times New Roman" panose="02020603050405020304" pitchFamily="18" charset="0"/>
              </a:rPr>
              <a:t>Such </a:t>
            </a:r>
            <a:r>
              <a:rPr lang="en-IN" sz="1800" dirty="0">
                <a:latin typeface="Times New Roman" panose="02020603050405020304" pitchFamily="18" charset="0"/>
                <a:cs typeface="Times New Roman" panose="02020603050405020304" pitchFamily="18" charset="0"/>
              </a:rPr>
              <a:t>value propositions differentiate one brand from another. They answer the customer’s question: </a:t>
            </a:r>
            <a:r>
              <a:rPr lang="en-IN" sz="1800" b="1" dirty="0">
                <a:solidFill>
                  <a:srgbClr val="FF0000"/>
                </a:solidFill>
                <a:latin typeface="Times New Roman" panose="02020603050405020304" pitchFamily="18" charset="0"/>
                <a:cs typeface="Times New Roman" panose="02020603050405020304" pitchFamily="18" charset="0"/>
              </a:rPr>
              <a:t>“Why should I buy your brand rather than a competitor’s?” </a:t>
            </a:r>
          </a:p>
          <a:p>
            <a:r>
              <a:rPr lang="en-IN" sz="1800" dirty="0">
                <a:latin typeface="Times New Roman" panose="02020603050405020304" pitchFamily="18" charset="0"/>
                <a:cs typeface="Times New Roman" panose="02020603050405020304" pitchFamily="18" charset="0"/>
              </a:rPr>
              <a:t>Companies must design strong value propositions that give them the greatest advantage in their target markets. </a:t>
            </a:r>
          </a:p>
          <a:p>
            <a:pPr marL="0" indent="0">
              <a:buNone/>
            </a:pPr>
            <a:endParaRPr lang="en-IN" sz="1800"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74754" name="Picture 2" descr="Image result for amazon prime member benefi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461" y="2362200"/>
            <a:ext cx="7455477" cy="32543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145574"/>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4A34874-3396-4563-8C74-E6BEE7B22F06}"/>
              </a:ext>
            </a:extLst>
          </p:cNvPr>
          <p:cNvSpPr>
            <a:spLocks noGrp="1"/>
          </p:cNvSpPr>
          <p:nvPr>
            <p:ph idx="1"/>
          </p:nvPr>
        </p:nvSpPr>
        <p:spPr>
          <a:xfrm>
            <a:off x="457200" y="457200"/>
            <a:ext cx="8229600" cy="4525963"/>
          </a:xfrm>
        </p:spPr>
        <p:txBody>
          <a:bodyPr>
            <a:normAutofit/>
          </a:bodyPr>
          <a:lstStyle/>
          <a:p>
            <a:pPr marL="0" indent="0">
              <a:buNone/>
            </a:pPr>
            <a:r>
              <a:rPr lang="en-IN" sz="1800" dirty="0">
                <a:latin typeface="Times New Roman" panose="02020603050405020304" pitchFamily="18" charset="0"/>
                <a:cs typeface="Times New Roman" panose="02020603050405020304" pitchFamily="18" charset="0"/>
              </a:rPr>
              <a:t>(3) </a:t>
            </a:r>
            <a:r>
              <a:rPr lang="en-IN" sz="1800" b="1" u="sng" dirty="0">
                <a:latin typeface="Times New Roman" panose="02020603050405020304" pitchFamily="18" charset="0"/>
                <a:cs typeface="Times New Roman" panose="02020603050405020304" pitchFamily="18" charset="0"/>
              </a:rPr>
              <a:t>Marketing Management Orientations</a:t>
            </a:r>
          </a:p>
          <a:p>
            <a:r>
              <a:rPr lang="en-IN" sz="1800" dirty="0">
                <a:latin typeface="Times New Roman" panose="02020603050405020304" pitchFamily="18" charset="0"/>
                <a:cs typeface="Times New Roman" panose="02020603050405020304" pitchFamily="18" charset="0"/>
              </a:rPr>
              <a:t>Marketing management wants to design strategies that will engage target customers and build profitable relationships with them. This is done by adopting marketing management orientations.</a:t>
            </a:r>
          </a:p>
          <a:p>
            <a:r>
              <a:rPr lang="en-IN" sz="1800" dirty="0">
                <a:latin typeface="Times New Roman" panose="02020603050405020304" pitchFamily="18" charset="0"/>
                <a:cs typeface="Times New Roman" panose="02020603050405020304" pitchFamily="18" charset="0"/>
              </a:rPr>
              <a:t>There are five alternative concepts under which organizations design and carry out their marketing strategies namely-</a:t>
            </a:r>
          </a:p>
          <a:p>
            <a:pPr marL="0" indent="0">
              <a:buNone/>
            </a:pPr>
            <a:r>
              <a:rPr lang="en-IN" sz="1800" dirty="0">
                <a:latin typeface="Times New Roman" panose="02020603050405020304" pitchFamily="18" charset="0"/>
                <a:cs typeface="Times New Roman" panose="02020603050405020304" pitchFamily="18" charset="0"/>
              </a:rPr>
              <a:t> </a:t>
            </a:r>
          </a:p>
        </p:txBody>
      </p:sp>
      <p:graphicFrame>
        <p:nvGraphicFramePr>
          <p:cNvPr id="4" name="Diagram 3">
            <a:extLst>
              <a:ext uri="{FF2B5EF4-FFF2-40B4-BE49-F238E27FC236}">
                <a16:creationId xmlns="" xmlns:a16="http://schemas.microsoft.com/office/drawing/2014/main" id="{0CC29EDC-D8C5-4CC6-85B6-7CE64A7B4CE9}"/>
              </a:ext>
            </a:extLst>
          </p:cNvPr>
          <p:cNvGraphicFramePr/>
          <p:nvPr>
            <p:extLst>
              <p:ext uri="{D42A27DB-BD31-4B8C-83A1-F6EECF244321}">
                <p14:modId xmlns:p14="http://schemas.microsoft.com/office/powerpoint/2010/main" val="581893086"/>
              </p:ext>
            </p:extLst>
          </p:nvPr>
        </p:nvGraphicFramePr>
        <p:xfrm>
          <a:off x="-381000" y="2362200"/>
          <a:ext cx="5943600" cy="3886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5" name="Picture 6" descr="http://www.atkinson.yorku.ca/~lripley/zchtmktphil.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5400" y="2590800"/>
            <a:ext cx="3138488" cy="32953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1346793"/>
      </p:ext>
    </p:extLst>
  </p:cSld>
  <p:clrMapOvr>
    <a:overrideClrMapping bg1="lt1" tx1="dk1" bg2="lt2" tx2="dk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0CE9A72-05A1-468B-8282-82280C3E6D4B}"/>
              </a:ext>
            </a:extLst>
          </p:cNvPr>
          <p:cNvSpPr>
            <a:spLocks noGrp="1"/>
          </p:cNvSpPr>
          <p:nvPr>
            <p:ph idx="1"/>
          </p:nvPr>
        </p:nvSpPr>
        <p:spPr>
          <a:xfrm>
            <a:off x="457200" y="381000"/>
            <a:ext cx="8229600" cy="4525963"/>
          </a:xfrm>
        </p:spPr>
        <p:txBody>
          <a:bodyPr>
            <a:noAutofit/>
          </a:bodyPr>
          <a:lstStyle/>
          <a:p>
            <a:pPr algn="just">
              <a:buFont typeface="Wingdings" panose="05000000000000000000" pitchFamily="2" charset="2"/>
              <a:buChar char="q"/>
            </a:pPr>
            <a:r>
              <a:rPr lang="en-IN" sz="1800" b="1" u="sng" dirty="0">
                <a:latin typeface="Times New Roman" panose="02020603050405020304" pitchFamily="18" charset="0"/>
                <a:cs typeface="Times New Roman" panose="02020603050405020304" pitchFamily="18" charset="0"/>
              </a:rPr>
              <a:t>Production Concept</a:t>
            </a:r>
          </a:p>
          <a:p>
            <a:pPr algn="just"/>
            <a:r>
              <a:rPr lang="en-IN" sz="1800" dirty="0">
                <a:latin typeface="Times New Roman" panose="02020603050405020304" pitchFamily="18" charset="0"/>
                <a:cs typeface="Times New Roman" panose="02020603050405020304" pitchFamily="18" charset="0"/>
              </a:rPr>
              <a:t>The production concept holds that consumers will favour products that are available and highly affordable. </a:t>
            </a:r>
          </a:p>
          <a:p>
            <a:pPr algn="just"/>
            <a:r>
              <a:rPr lang="en-IN" sz="1800" dirty="0">
                <a:latin typeface="Times New Roman" panose="02020603050405020304" pitchFamily="18" charset="0"/>
                <a:cs typeface="Times New Roman" panose="02020603050405020304" pitchFamily="18" charset="0"/>
              </a:rPr>
              <a:t>Therefore, management should focus on improving production and distribution efficiency. </a:t>
            </a:r>
            <a:r>
              <a:rPr lang="en-IN" sz="1800" dirty="0" smtClean="0">
                <a:latin typeface="Times New Roman" panose="02020603050405020304" pitchFamily="18" charset="0"/>
                <a:cs typeface="Times New Roman" panose="02020603050405020304" pitchFamily="18" charset="0"/>
              </a:rPr>
              <a:t>This </a:t>
            </a:r>
            <a:r>
              <a:rPr lang="en-IN" sz="1800" dirty="0">
                <a:latin typeface="Times New Roman" panose="02020603050405020304" pitchFamily="18" charset="0"/>
                <a:cs typeface="Times New Roman" panose="02020603050405020304" pitchFamily="18" charset="0"/>
              </a:rPr>
              <a:t>concept is one of the oldest orientations that guides sellers. </a:t>
            </a:r>
          </a:p>
          <a:p>
            <a:pPr algn="just"/>
            <a:r>
              <a:rPr lang="en-IN" sz="1800" dirty="0">
                <a:latin typeface="Times New Roman" panose="02020603050405020304" pitchFamily="18" charset="0"/>
                <a:cs typeface="Times New Roman" panose="02020603050405020304" pitchFamily="18" charset="0"/>
              </a:rPr>
              <a:t>The production concept is still a useful philosophy in some situations. </a:t>
            </a:r>
          </a:p>
          <a:p>
            <a:pPr algn="just"/>
            <a:r>
              <a:rPr lang="en-IN" sz="1800" dirty="0">
                <a:latin typeface="Times New Roman" panose="02020603050405020304" pitchFamily="18" charset="0"/>
                <a:cs typeface="Times New Roman" panose="02020603050405020304" pitchFamily="18" charset="0"/>
              </a:rPr>
              <a:t>Companies adopting this orientation run a major risk of focusing too narrowly on their own operations and losing sight of the real objective—satisfying customer needs and building customer relationships.</a:t>
            </a:r>
          </a:p>
          <a:p>
            <a:pPr algn="just"/>
            <a:r>
              <a:rPr lang="en-IN" sz="1800" dirty="0">
                <a:latin typeface="Times New Roman" panose="02020603050405020304" pitchFamily="18" charset="0"/>
                <a:cs typeface="Times New Roman" panose="02020603050405020304" pitchFamily="18" charset="0"/>
              </a:rPr>
              <a:t>Example: both personal computer maker Lenovo and home appliance maker Haier dominate the highly competitive, price-sensitive Chinese market through low labour costs, high production efficiency, and mass distribution. </a:t>
            </a:r>
          </a:p>
        </p:txBody>
      </p:sp>
      <p:pic>
        <p:nvPicPr>
          <p:cNvPr id="23554" name="Picture 2" descr="Image result for haier">
            <a:hlinkClick r:id="rId4"/>
            <a:extLst>
              <a:ext uri="{FF2B5EF4-FFF2-40B4-BE49-F238E27FC236}">
                <a16:creationId xmlns="" xmlns:a16="http://schemas.microsoft.com/office/drawing/2014/main" id="{0EB174E8-1094-4DD4-8EB2-DCA816ECCCF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90600" y="4934835"/>
            <a:ext cx="2590800" cy="1188671"/>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Image result for lenovo logo">
            <a:hlinkClick r:id="rId6"/>
            <a:extLst>
              <a:ext uri="{FF2B5EF4-FFF2-40B4-BE49-F238E27FC236}">
                <a16:creationId xmlns="" xmlns:a16="http://schemas.microsoft.com/office/drawing/2014/main" id="{EAA23584-CE66-408B-B5C7-9FC6A3BDA3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86200" y="4928518"/>
            <a:ext cx="4676775" cy="120130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1529883140"/>
      </p:ext>
    </p:extLst>
  </p:cSld>
  <p:clrMapOvr>
    <a:overrideClrMapping bg1="lt1" tx1="dk1" bg2="lt2" tx2="dk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 xmlns:a16="http://schemas.microsoft.com/office/drawing/2014/main" id="{16FD8317-87A5-46D2-9411-CF72A8C12E36}"/>
              </a:ext>
            </a:extLst>
          </p:cNvPr>
          <p:cNvSpPr>
            <a:spLocks noGrp="1"/>
          </p:cNvSpPr>
          <p:nvPr>
            <p:ph idx="1"/>
          </p:nvPr>
        </p:nvSpPr>
        <p:spPr>
          <a:xfrm>
            <a:off x="457200" y="457200"/>
            <a:ext cx="8229600" cy="4525963"/>
          </a:xfrm>
        </p:spPr>
        <p:txBody>
          <a:bodyPr>
            <a:normAutofit/>
          </a:bodyPr>
          <a:lstStyle/>
          <a:p>
            <a:pPr algn="just">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 </a:t>
            </a:r>
            <a:r>
              <a:rPr lang="en-IN" sz="1800" b="1" u="sng" dirty="0">
                <a:latin typeface="Times New Roman" panose="02020603050405020304" pitchFamily="18" charset="0"/>
                <a:cs typeface="Times New Roman" panose="02020603050405020304" pitchFamily="18" charset="0"/>
              </a:rPr>
              <a:t>Product Concept</a:t>
            </a:r>
          </a:p>
          <a:p>
            <a:pPr algn="just"/>
            <a:r>
              <a:rPr lang="en-IN" sz="1800" dirty="0">
                <a:latin typeface="Times New Roman" panose="02020603050405020304" pitchFamily="18" charset="0"/>
                <a:cs typeface="Times New Roman" panose="02020603050405020304" pitchFamily="18" charset="0"/>
              </a:rPr>
              <a:t>The product concept holds that consumers will favour products that offer the most in quality, performance, and innovative features.</a:t>
            </a:r>
          </a:p>
          <a:p>
            <a:pPr algn="just"/>
            <a:r>
              <a:rPr lang="en-IN" sz="1800" dirty="0">
                <a:latin typeface="Times New Roman" panose="02020603050405020304" pitchFamily="18" charset="0"/>
                <a:cs typeface="Times New Roman" panose="02020603050405020304" pitchFamily="18" charset="0"/>
              </a:rPr>
              <a:t>Under this concept, marketing strategy focuses on making continuous product improvements. </a:t>
            </a:r>
          </a:p>
          <a:p>
            <a:pPr algn="just"/>
            <a:r>
              <a:rPr lang="en-IN" sz="1800" dirty="0">
                <a:latin typeface="Times New Roman" panose="02020603050405020304" pitchFamily="18" charset="0"/>
                <a:cs typeface="Times New Roman" panose="02020603050405020304" pitchFamily="18" charset="0"/>
              </a:rPr>
              <a:t>Product quality and improvement are important parts of most marketing strategies.</a:t>
            </a:r>
          </a:p>
          <a:p>
            <a:pPr algn="just"/>
            <a:r>
              <a:rPr lang="en-IN" sz="1800" dirty="0">
                <a:latin typeface="Times New Roman" panose="02020603050405020304" pitchFamily="18" charset="0"/>
                <a:cs typeface="Times New Roman" panose="02020603050405020304" pitchFamily="18" charset="0"/>
              </a:rPr>
              <a:t>However, focusing only on the company’s products can also lead to marketing myopia. </a:t>
            </a:r>
          </a:p>
          <a:p>
            <a:pPr algn="just"/>
            <a:r>
              <a:rPr lang="en-US" sz="1800" dirty="0">
                <a:latin typeface="Times New Roman" panose="02020603050405020304" pitchFamily="18" charset="0"/>
                <a:cs typeface="Times New Roman" panose="02020603050405020304" pitchFamily="18" charset="0"/>
              </a:rPr>
              <a:t>Innovations in the scientific laboratory are commercialized and consumers get an opportunity to know and use these products. This is called "Technology Push Model".</a:t>
            </a:r>
          </a:p>
          <a:p>
            <a:pPr algn="just"/>
            <a:endParaRPr lang="en-IN" sz="1800"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5" name="Picture 2" descr="http://www.newworldtelnet.com/1100.jpg"/>
          <p:cNvPicPr>
            <a:picLocks noChangeAspect="1" noChangeArrowheads="1"/>
          </p:cNvPicPr>
          <p:nvPr/>
        </p:nvPicPr>
        <p:blipFill>
          <a:blip r:embed="rId4" cstate="print"/>
          <a:srcRect/>
          <a:stretch>
            <a:fillRect/>
          </a:stretch>
        </p:blipFill>
        <p:spPr bwMode="auto">
          <a:xfrm>
            <a:off x="4201608" y="3733800"/>
            <a:ext cx="2246817" cy="2159805"/>
          </a:xfrm>
          <a:prstGeom prst="rect">
            <a:avLst/>
          </a:prstGeom>
          <a:ln>
            <a:noFill/>
          </a:ln>
          <a:effectLst>
            <a:outerShdw blurRad="292100" dist="139700" dir="2700000" algn="tl" rotWithShape="0">
              <a:srgbClr val="333333">
                <a:alpha val="65000"/>
              </a:srgbClr>
            </a:outerShdw>
          </a:effectLst>
        </p:spPr>
      </p:pic>
      <p:pic>
        <p:nvPicPr>
          <p:cNvPr id="6" name="Picture 9" descr="ambassador1va3">
            <a:hlinkClick r:id="rId5"/>
          </p:cNvPr>
          <p:cNvPicPr>
            <a:picLocks noChangeAspect="1" noChangeArrowheads="1"/>
          </p:cNvPicPr>
          <p:nvPr/>
        </p:nvPicPr>
        <p:blipFill>
          <a:blip r:embed="rId6" cstate="print"/>
          <a:srcRect/>
          <a:stretch>
            <a:fillRect/>
          </a:stretch>
        </p:blipFill>
        <p:spPr bwMode="auto">
          <a:xfrm>
            <a:off x="6577113" y="3761291"/>
            <a:ext cx="2109687" cy="2109687"/>
          </a:xfrm>
          <a:prstGeom prst="rect">
            <a:avLst/>
          </a:prstGeom>
          <a:ln>
            <a:noFill/>
          </a:ln>
          <a:effectLst>
            <a:outerShdw blurRad="292100" dist="139700" dir="2700000" algn="tl" rotWithShape="0">
              <a:srgbClr val="333333">
                <a:alpha val="65000"/>
              </a:srgbClr>
            </a:outerShdw>
          </a:effectLst>
        </p:spPr>
      </p:pic>
    </p:spTree>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305A370-3AED-4D65-848C-8A507677581F}"/>
              </a:ext>
            </a:extLst>
          </p:cNvPr>
          <p:cNvSpPr>
            <a:spLocks noGrp="1"/>
          </p:cNvSpPr>
          <p:nvPr>
            <p:ph idx="1"/>
          </p:nvPr>
        </p:nvSpPr>
        <p:spPr>
          <a:xfrm>
            <a:off x="304800" y="274637"/>
            <a:ext cx="8534400" cy="4525963"/>
          </a:xfrm>
        </p:spPr>
        <p:txBody>
          <a:bodyPr>
            <a:noAutofit/>
          </a:bodyPr>
          <a:lstStyle/>
          <a:p>
            <a:pPr algn="just">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 </a:t>
            </a:r>
            <a:r>
              <a:rPr lang="en-IN" sz="1800" b="1" u="sng" dirty="0">
                <a:latin typeface="Times New Roman" panose="02020603050405020304" pitchFamily="18" charset="0"/>
                <a:cs typeface="Times New Roman" panose="02020603050405020304" pitchFamily="18" charset="0"/>
              </a:rPr>
              <a:t>Selling Concept</a:t>
            </a:r>
          </a:p>
          <a:p>
            <a:pPr algn="just"/>
            <a:r>
              <a:rPr lang="en-IN" sz="1800" dirty="0">
                <a:latin typeface="Times New Roman" panose="02020603050405020304" pitchFamily="18" charset="0"/>
                <a:cs typeface="Times New Roman" panose="02020603050405020304" pitchFamily="18" charset="0"/>
              </a:rPr>
              <a:t>Many companies follow the selling concept, which holds that consumers will not buy enough of the firm’s products unless it undertakes a large-scale selling and promotion  effort. </a:t>
            </a:r>
          </a:p>
          <a:p>
            <a:pPr algn="just"/>
            <a:r>
              <a:rPr lang="en-IN" sz="1800" dirty="0">
                <a:latin typeface="Times New Roman" panose="02020603050405020304" pitchFamily="18" charset="0"/>
                <a:cs typeface="Times New Roman" panose="02020603050405020304" pitchFamily="18" charset="0"/>
              </a:rPr>
              <a:t>The selling concept is typically practiced with unsought goods—those that buyers do not normally think of buying, such as life insurance or blood donations. </a:t>
            </a:r>
          </a:p>
          <a:p>
            <a:pPr algn="just"/>
            <a:r>
              <a:rPr lang="en-IN" sz="1800" dirty="0">
                <a:latin typeface="Times New Roman" panose="02020603050405020304" pitchFamily="18" charset="0"/>
                <a:cs typeface="Times New Roman" panose="02020603050405020304" pitchFamily="18" charset="0"/>
              </a:rPr>
              <a:t>These industries must be good at tracking down prospects and selling them on a product’s benefits. </a:t>
            </a:r>
          </a:p>
          <a:p>
            <a:pPr algn="just"/>
            <a:r>
              <a:rPr lang="en-IN" sz="1800" dirty="0">
                <a:latin typeface="Times New Roman" panose="02020603050405020304" pitchFamily="18" charset="0"/>
                <a:cs typeface="Times New Roman" panose="02020603050405020304" pitchFamily="18" charset="0"/>
              </a:rPr>
              <a:t>It focuses on creating sales transactions rather than on building long-term, profitable customer relationships. </a:t>
            </a:r>
            <a:r>
              <a:rPr lang="en-IN" sz="1800" dirty="0" smtClean="0">
                <a:latin typeface="Times New Roman" panose="02020603050405020304" pitchFamily="18" charset="0"/>
                <a:cs typeface="Times New Roman" panose="02020603050405020304" pitchFamily="18" charset="0"/>
              </a:rPr>
              <a:t>The </a:t>
            </a:r>
            <a:r>
              <a:rPr lang="en-IN" sz="1800" dirty="0">
                <a:latin typeface="Times New Roman" panose="02020603050405020304" pitchFamily="18" charset="0"/>
                <a:cs typeface="Times New Roman" panose="02020603050405020304" pitchFamily="18" charset="0"/>
              </a:rPr>
              <a:t>aim often is to sell what the company makes rather than to make what the market wants. </a:t>
            </a:r>
          </a:p>
          <a:p>
            <a:pPr algn="just"/>
            <a:r>
              <a:rPr lang="en-IN" sz="1800" dirty="0">
                <a:latin typeface="Times New Roman" panose="02020603050405020304" pitchFamily="18" charset="0"/>
                <a:cs typeface="Times New Roman" panose="02020603050405020304" pitchFamily="18" charset="0"/>
              </a:rPr>
              <a:t>It assumes that customers who are coaxed into buying the product will like it. Or, if they don’t like it, they will possibly forget their disappointment and buy it again later.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6" name="Picture 2"/>
          <p:cNvPicPr>
            <a:picLocks noChangeAspect="1" noChangeArrowheads="1"/>
          </p:cNvPicPr>
          <p:nvPr/>
        </p:nvPicPr>
        <p:blipFill>
          <a:blip r:embed="rId4"/>
          <a:srcRect l="8351" t="55559" r="39588" b="19186"/>
          <a:stretch>
            <a:fillRect/>
          </a:stretch>
        </p:blipFill>
        <p:spPr bwMode="auto">
          <a:xfrm>
            <a:off x="2286000" y="4267200"/>
            <a:ext cx="5030269" cy="1913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8517774"/>
      </p:ext>
    </p:extLst>
  </p:cSld>
  <p:clrMapOvr>
    <a:overrideClrMapping bg1="lt1" tx1="dk1" bg2="lt2" tx2="dk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BB6E980B-FE1C-46BE-AAD2-5FB2EC26085D}"/>
              </a:ext>
            </a:extLst>
          </p:cNvPr>
          <p:cNvSpPr txBox="1"/>
          <p:nvPr/>
        </p:nvSpPr>
        <p:spPr>
          <a:xfrm>
            <a:off x="3124200" y="4648200"/>
            <a:ext cx="1143000" cy="381000"/>
          </a:xfrm>
          <a:prstGeom prst="rect">
            <a:avLst/>
          </a:prstGeom>
          <a:solidFill>
            <a:schemeClr val="bg1"/>
          </a:solidFill>
        </p:spPr>
        <p:txBody>
          <a:bodyPr wrap="square" rtlCol="0">
            <a:spAutoFit/>
          </a:bodyPr>
          <a:lstStyle/>
          <a:p>
            <a:endParaRPr lang="en-IN" dirty="0"/>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5" name="Picture 2" descr="http://saleraja.com/wp-content/uploads/2011/12/cantabi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2743200"/>
            <a:ext cx="1773567"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http://discount-coupon-codes.upto75.com/uploadimages/sales_offer_mainpic_20100121105813Cantabil.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2315" y="2743200"/>
            <a:ext cx="1957039" cy="2971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http://3.bp.blogspot.com/_SHOMTsdT7DY/SweyXY_0PeI/AAAAAAAAAEY/DHLDRCbfAzw/s1600/pru-landing-page_Sliced_06.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6333" y="538767"/>
            <a:ext cx="3192463" cy="17236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overrideClrMapping bg1="lt1" tx1="dk1" bg2="lt2" tx2="dk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CB8F965-B78C-4ABE-9377-D0CFC16AE89D}"/>
              </a:ext>
            </a:extLst>
          </p:cNvPr>
          <p:cNvSpPr>
            <a:spLocks noGrp="1"/>
          </p:cNvSpPr>
          <p:nvPr>
            <p:ph idx="1"/>
          </p:nvPr>
        </p:nvSpPr>
        <p:spPr>
          <a:xfrm>
            <a:off x="304800" y="381000"/>
            <a:ext cx="8229600" cy="4525963"/>
          </a:xfrm>
        </p:spPr>
        <p:txBody>
          <a:bodyPr>
            <a:normAutofit/>
          </a:bodyPr>
          <a:lstStyle/>
          <a:p>
            <a:pPr algn="just">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 </a:t>
            </a:r>
            <a:r>
              <a:rPr lang="en-IN" sz="1800" b="1" u="sng" dirty="0">
                <a:latin typeface="Times New Roman" panose="02020603050405020304" pitchFamily="18" charset="0"/>
                <a:cs typeface="Times New Roman" panose="02020603050405020304" pitchFamily="18" charset="0"/>
              </a:rPr>
              <a:t>Marketing Concept</a:t>
            </a:r>
          </a:p>
          <a:p>
            <a:pPr algn="just"/>
            <a:r>
              <a:rPr lang="en-IN" sz="1800" dirty="0">
                <a:latin typeface="Times New Roman" panose="02020603050405020304" pitchFamily="18" charset="0"/>
                <a:cs typeface="Times New Roman" panose="02020603050405020304" pitchFamily="18" charset="0"/>
              </a:rPr>
              <a:t>The marketing concept holds that achieving organizational goals depends on knowing the needs and wants of target markets and delivering the desired satisfactions better than competitors do. </a:t>
            </a:r>
          </a:p>
          <a:p>
            <a:pPr algn="just"/>
            <a:r>
              <a:rPr lang="en-IN" sz="1800" dirty="0">
                <a:latin typeface="Times New Roman" panose="02020603050405020304" pitchFamily="18" charset="0"/>
                <a:cs typeface="Times New Roman" panose="02020603050405020304" pitchFamily="18" charset="0"/>
              </a:rPr>
              <a:t>Under the marketing concept, customer focus and value are the paths to sales and profits. </a:t>
            </a:r>
          </a:p>
          <a:p>
            <a:pPr algn="just"/>
            <a:r>
              <a:rPr lang="en-IN" sz="1800" dirty="0">
                <a:latin typeface="Times New Roman" panose="02020603050405020304" pitchFamily="18" charset="0"/>
                <a:cs typeface="Times New Roman" panose="02020603050405020304" pitchFamily="18" charset="0"/>
              </a:rPr>
              <a:t>Instead of a product-centered make-and sell philosophy, the marketing concept is a customer-centered sense-and-respond philosophy. </a:t>
            </a:r>
          </a:p>
          <a:p>
            <a:pPr algn="just"/>
            <a:r>
              <a:rPr lang="en-IN" sz="1800" dirty="0">
                <a:latin typeface="Times New Roman" panose="02020603050405020304" pitchFamily="18" charset="0"/>
                <a:cs typeface="Times New Roman" panose="02020603050405020304" pitchFamily="18" charset="0"/>
              </a:rPr>
              <a:t>The job is not to find the right customers for your product but to find the right products for your customers.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5" name="Picture 2"/>
          <p:cNvPicPr>
            <a:picLocks noChangeAspect="1" noChangeArrowheads="1"/>
          </p:cNvPicPr>
          <p:nvPr/>
        </p:nvPicPr>
        <p:blipFill>
          <a:blip r:embed="rId4"/>
          <a:srcRect l="24442" t="37040" r="23496" b="36022"/>
          <a:stretch>
            <a:fillRect/>
          </a:stretch>
        </p:blipFill>
        <p:spPr bwMode="auto">
          <a:xfrm>
            <a:off x="1219200" y="3695485"/>
            <a:ext cx="7048500" cy="20504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8593092"/>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p:nvPr>
        </p:nvSpPr>
        <p:spPr>
          <a:xfrm>
            <a:off x="989140" y="245269"/>
            <a:ext cx="6859460" cy="821531"/>
          </a:xfrm>
        </p:spPr>
        <p:txBody>
          <a:bodyPr>
            <a:noAutofit/>
          </a:bodyPr>
          <a:lstStyle/>
          <a:p>
            <a:pPr>
              <a:spcBef>
                <a:spcPts val="0"/>
              </a:spcBef>
              <a:buClr>
                <a:srgbClr val="007FA3"/>
              </a:buClr>
              <a:defRPr/>
            </a:pPr>
            <a:r>
              <a:rPr lang="en-US" sz="2400" dirty="0" smtClean="0">
                <a:latin typeface="Times New Roman" panose="02020603050405020304" pitchFamily="18" charset="0"/>
                <a:ea typeface="Times New Roman"/>
                <a:cs typeface="Times New Roman" panose="02020603050405020304" pitchFamily="18" charset="0"/>
                <a:sym typeface="Times New Roman"/>
              </a:rPr>
              <a:t>MARKETING VS SELLING</a:t>
            </a:r>
            <a:endParaRPr lang="en-US" sz="2400" dirty="0">
              <a:latin typeface="Times New Roman" panose="02020603050405020304" pitchFamily="18" charset="0"/>
              <a:ea typeface="Times New Roman"/>
              <a:cs typeface="Times New Roman" panose="02020603050405020304" pitchFamily="18" charset="0"/>
              <a:sym typeface="Times New Roman"/>
            </a:endParaRPr>
          </a:p>
        </p:txBody>
      </p:sp>
      <p:pic>
        <p:nvPicPr>
          <p:cNvPr id="54275" name="Picture 2" descr="Chart contrasts Selling and Marketing concepts."/>
          <p:cNvPicPr>
            <a:picLocks noChangeAspect="1" noChangeArrowheads="1"/>
          </p:cNvPicPr>
          <p:nvPr/>
        </p:nvPicPr>
        <p:blipFill>
          <a:blip r:embed="rId5" cstate="print">
            <a:extLst>
              <a:ext uri="{28A0092B-C50C-407E-A947-70E740481C1C}">
                <a14:useLocalDpi xmlns:a14="http://schemas.microsoft.com/office/drawing/2010/main" val="0"/>
              </a:ext>
            </a:extLst>
          </a:blip>
          <a:srcRect b="17021"/>
          <a:stretch>
            <a:fillRect/>
          </a:stretch>
        </p:blipFill>
        <p:spPr bwMode="auto">
          <a:xfrm>
            <a:off x="457200" y="1600200"/>
            <a:ext cx="8213206" cy="3581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8297605"/>
      </p:ext>
    </p:extLst>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27650" name="Picture 2" descr="Image result for societal marketing concept">
            <a:hlinkClick r:id="rId4"/>
            <a:extLst>
              <a:ext uri="{FF2B5EF4-FFF2-40B4-BE49-F238E27FC236}">
                <a16:creationId xmlns="" xmlns:a16="http://schemas.microsoft.com/office/drawing/2014/main" id="{E49624F6-89D3-40C8-8D9F-53235D1D22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8058" y="4267200"/>
            <a:ext cx="2240773" cy="1661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 xmlns:a16="http://schemas.microsoft.com/office/drawing/2014/main" id="{553165EE-E0EE-49B0-A2E0-4F84C0780853}"/>
              </a:ext>
            </a:extLst>
          </p:cNvPr>
          <p:cNvSpPr>
            <a:spLocks noGrp="1"/>
          </p:cNvSpPr>
          <p:nvPr>
            <p:ph idx="1"/>
          </p:nvPr>
        </p:nvSpPr>
        <p:spPr>
          <a:xfrm>
            <a:off x="228600" y="228600"/>
            <a:ext cx="6248400" cy="4525963"/>
          </a:xfrm>
        </p:spPr>
        <p:txBody>
          <a:bodyPr>
            <a:noAutofit/>
          </a:bodyPr>
          <a:lstStyle/>
          <a:p>
            <a:pPr algn="just">
              <a:buFont typeface="Wingdings" panose="05000000000000000000" pitchFamily="2" charset="2"/>
              <a:buChar char="q"/>
            </a:pPr>
            <a:r>
              <a:rPr lang="en-IN" sz="1800" b="1" dirty="0">
                <a:latin typeface="Times New Roman" panose="02020603050405020304" pitchFamily="18" charset="0"/>
                <a:cs typeface="Times New Roman" panose="02020603050405020304" pitchFamily="18" charset="0"/>
              </a:rPr>
              <a:t> </a:t>
            </a:r>
            <a:r>
              <a:rPr lang="en-IN" sz="1800" b="1" u="sng" dirty="0">
                <a:latin typeface="Times New Roman" panose="02020603050405020304" pitchFamily="18" charset="0"/>
                <a:cs typeface="Times New Roman" panose="02020603050405020304" pitchFamily="18" charset="0"/>
              </a:rPr>
              <a:t>Societal Marketing Concept</a:t>
            </a:r>
          </a:p>
          <a:p>
            <a:pPr algn="just"/>
            <a:r>
              <a:rPr lang="en-IN" sz="1800" dirty="0">
                <a:latin typeface="Times New Roman" panose="02020603050405020304" pitchFamily="18" charset="0"/>
                <a:cs typeface="Times New Roman" panose="02020603050405020304" pitchFamily="18" charset="0"/>
              </a:rPr>
              <a:t>The societal marketing concept questions whether the pure marketing concept overlooks possible conflicts between consumer short-run wants and consumer long-run welfare. Is a firm that satisfies the immediate needs and wants of target markets always doing what’s best for its consumers in the long run? </a:t>
            </a:r>
          </a:p>
          <a:p>
            <a:pPr algn="just"/>
            <a:r>
              <a:rPr lang="en-IN" sz="1800" dirty="0">
                <a:latin typeface="Times New Roman" panose="02020603050405020304" pitchFamily="18" charset="0"/>
                <a:cs typeface="Times New Roman" panose="02020603050405020304" pitchFamily="18" charset="0"/>
              </a:rPr>
              <a:t>The societal marketing concept holds that marketing strategy should deliver value to customers in a way that maintains or improves both the consumer’s and society’s well-being. </a:t>
            </a:r>
          </a:p>
          <a:p>
            <a:pPr algn="just"/>
            <a:r>
              <a:rPr lang="en-IN" sz="1800" dirty="0">
                <a:latin typeface="Times New Roman" panose="02020603050405020304" pitchFamily="18" charset="0"/>
                <a:cs typeface="Times New Roman" panose="02020603050405020304" pitchFamily="18" charset="0"/>
              </a:rPr>
              <a:t>It calls for sustainable marketing, socially and environmentally responsible marketing that meets the present needs of consumers and businesses while also preserving or enhancing the ability of future generations to meet their needs. </a:t>
            </a:r>
          </a:p>
          <a:p>
            <a:pPr algn="just"/>
            <a:r>
              <a:rPr lang="en-IN" sz="1800" dirty="0">
                <a:latin typeface="Times New Roman" panose="02020603050405020304" pitchFamily="18" charset="0"/>
                <a:cs typeface="Times New Roman" panose="02020603050405020304" pitchFamily="18" charset="0"/>
              </a:rPr>
              <a:t>Even more broadly, many leading business and marketing thinkers are now preaching the concept of shared value, which recognizes that societal needs, not just economic needs, define markets. The concept of shared value focuses on creating economic value in a way that also creates value for society</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4" name="Picture 3"/>
          <p:cNvPicPr>
            <a:picLocks noChangeAspect="1"/>
          </p:cNvPicPr>
          <p:nvPr/>
        </p:nvPicPr>
        <p:blipFill>
          <a:blip r:embed="rId6"/>
          <a:stretch>
            <a:fillRect/>
          </a:stretch>
        </p:blipFill>
        <p:spPr>
          <a:xfrm>
            <a:off x="7010400" y="914400"/>
            <a:ext cx="1792416" cy="23001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2696676"/>
      </p:ext>
    </p:extLst>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76B3133-8107-4CDD-BE65-F8D87FDA758E}"/>
              </a:ext>
            </a:extLst>
          </p:cNvPr>
          <p:cNvSpPr>
            <a:spLocks noGrp="1"/>
          </p:cNvSpPr>
          <p:nvPr>
            <p:ph idx="1"/>
          </p:nvPr>
        </p:nvSpPr>
        <p:spPr>
          <a:xfrm>
            <a:off x="457200" y="533400"/>
            <a:ext cx="8229600" cy="4525963"/>
          </a:xfrm>
        </p:spPr>
        <p:txBody>
          <a:bodyPr>
            <a:normAutofit/>
          </a:bodyPr>
          <a:lstStyle/>
          <a:p>
            <a:r>
              <a:rPr lang="en-IN" sz="1600" dirty="0"/>
              <a:t>Three Considerations Underlying the Societal Marketing Concept</a:t>
            </a:r>
          </a:p>
          <a:p>
            <a:endParaRPr lang="en-IN" sz="1600" dirty="0"/>
          </a:p>
        </p:txBody>
      </p:sp>
      <p:sp>
        <p:nvSpPr>
          <p:cNvPr id="2" name="Footer Placeholder 1"/>
          <p:cNvSpPr>
            <a:spLocks noGrp="1"/>
          </p:cNvSpPr>
          <p:nvPr>
            <p:ph type="ftr" sz="quarter" idx="11"/>
          </p:nvPr>
        </p:nvSpPr>
        <p:spPr/>
        <p:txBody>
          <a:bodyPr/>
          <a:lstStyle/>
          <a:p>
            <a:r>
              <a:rPr lang="en-US" dirty="0" err="1" smtClean="0"/>
              <a:t>Chp</a:t>
            </a:r>
            <a:r>
              <a:rPr lang="en-US" dirty="0" smtClean="0"/>
              <a:t> 1: Marketing: Creating Customer Value and Engagement</a:t>
            </a:r>
            <a:endParaRPr lang="en-US" dirty="0"/>
          </a:p>
        </p:txBody>
      </p:sp>
      <p:pic>
        <p:nvPicPr>
          <p:cNvPr id="5" name="Picture 3" descr="Chart explains the three considerations underlying the Societal Marketing Concep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 y="1219200"/>
            <a:ext cx="8458200"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0053317"/>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0" y="375138"/>
            <a:ext cx="8001000" cy="923330"/>
          </a:xfrm>
          <a:prstGeom prst="rect">
            <a:avLst/>
          </a:prstGeom>
          <a:noFill/>
        </p:spPr>
        <p:txBody>
          <a:bodyPr wrap="square" rtlCol="0">
            <a:spAutoFit/>
          </a:bodyPr>
          <a:lstStyle/>
          <a:p>
            <a:pPr algn="ctr"/>
            <a:r>
              <a:rPr lang="en-US" sz="2700" dirty="0">
                <a:solidFill>
                  <a:schemeClr val="bg1"/>
                </a:solidFill>
                <a:latin typeface="Century" pitchFamily="18" charset="0"/>
              </a:rPr>
              <a:t>CHAPTER 1 : MARKETING CREATING CUSTOMER VALUE AND ENGAGEMENT</a:t>
            </a:r>
          </a:p>
        </p:txBody>
      </p:sp>
      <p:sp>
        <p:nvSpPr>
          <p:cNvPr id="4" name="TextBox 3"/>
          <p:cNvSpPr txBox="1"/>
          <p:nvPr/>
        </p:nvSpPr>
        <p:spPr>
          <a:xfrm>
            <a:off x="762000" y="1752600"/>
            <a:ext cx="7848600" cy="1754326"/>
          </a:xfrm>
          <a:prstGeom prst="rect">
            <a:avLst/>
          </a:prstGeom>
          <a:noFill/>
        </p:spPr>
        <p:txBody>
          <a:bodyPr wrap="square" rtlCol="0">
            <a:spAutoFit/>
          </a:bodyPr>
          <a:lstStyle/>
          <a:p>
            <a:pPr>
              <a:buFont typeface="Arial" pitchFamily="34" charset="0"/>
              <a:buChar char="•"/>
            </a:pPr>
            <a:r>
              <a:rPr lang="en-US" dirty="0">
                <a:solidFill>
                  <a:schemeClr val="bg1"/>
                </a:solidFill>
                <a:latin typeface="Century" pitchFamily="18" charset="0"/>
              </a:rPr>
              <a:t>     What is Marketing?</a:t>
            </a:r>
          </a:p>
          <a:p>
            <a:pPr marL="285750" indent="-285750">
              <a:buFont typeface="Arial" panose="020B0604020202020204" pitchFamily="34" charset="0"/>
              <a:buChar char="•"/>
            </a:pPr>
            <a:r>
              <a:rPr lang="en-US" dirty="0">
                <a:solidFill>
                  <a:schemeClr val="bg1"/>
                </a:solidFill>
                <a:latin typeface="Century" pitchFamily="18" charset="0"/>
              </a:rPr>
              <a:t>  Understanding the Marketplace and Customer Needs</a:t>
            </a:r>
          </a:p>
          <a:p>
            <a:pPr>
              <a:buFont typeface="Arial" pitchFamily="34" charset="0"/>
              <a:buChar char="•"/>
            </a:pPr>
            <a:r>
              <a:rPr lang="en-IN" dirty="0">
                <a:solidFill>
                  <a:schemeClr val="bg1"/>
                </a:solidFill>
                <a:latin typeface="Century" pitchFamily="18" charset="0"/>
              </a:rPr>
              <a:t>     Designing a Customer Value-Driven Marketing Strategy and Plan</a:t>
            </a:r>
            <a:endParaRPr lang="en-US" dirty="0">
              <a:solidFill>
                <a:schemeClr val="bg1"/>
              </a:solidFill>
              <a:latin typeface="Century" pitchFamily="18" charset="0"/>
            </a:endParaRPr>
          </a:p>
          <a:p>
            <a:pPr>
              <a:buFont typeface="Arial" pitchFamily="34" charset="0"/>
              <a:buChar char="•"/>
            </a:pPr>
            <a:r>
              <a:rPr lang="en-US" dirty="0">
                <a:solidFill>
                  <a:schemeClr val="bg1"/>
                </a:solidFill>
                <a:latin typeface="Century" pitchFamily="18" charset="0"/>
              </a:rPr>
              <a:t>     </a:t>
            </a:r>
            <a:r>
              <a:rPr lang="en-IN" dirty="0">
                <a:solidFill>
                  <a:schemeClr val="bg1"/>
                </a:solidFill>
                <a:latin typeface="Century" pitchFamily="18" charset="0"/>
              </a:rPr>
              <a:t>Managing Customer Relationships and Capturing Customer Value </a:t>
            </a:r>
            <a:endParaRPr lang="en-US" dirty="0">
              <a:solidFill>
                <a:schemeClr val="bg1"/>
              </a:solidFill>
              <a:latin typeface="Century" pitchFamily="18" charset="0"/>
            </a:endParaRPr>
          </a:p>
          <a:p>
            <a:pPr>
              <a:buFont typeface="Arial" pitchFamily="34" charset="0"/>
              <a:buChar char="•"/>
            </a:pPr>
            <a:r>
              <a:rPr lang="en-US" dirty="0">
                <a:solidFill>
                  <a:schemeClr val="bg1"/>
                </a:solidFill>
                <a:latin typeface="Century" pitchFamily="18" charset="0"/>
              </a:rPr>
              <a:t>     The Changing Marketing Landscape</a:t>
            </a:r>
          </a:p>
          <a:p>
            <a:r>
              <a:rPr lang="en-US" dirty="0">
                <a:solidFill>
                  <a:schemeClr val="bg1"/>
                </a:solidFill>
                <a:latin typeface="Century" pitchFamily="18" charset="0"/>
              </a:rPr>
              <a:t>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39037347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5B5B440-279E-47FD-BAD1-C6BF36FFDE1E}"/>
              </a:ext>
            </a:extLst>
          </p:cNvPr>
          <p:cNvSpPr>
            <a:spLocks noGrp="1"/>
          </p:cNvSpPr>
          <p:nvPr>
            <p:ph idx="1"/>
          </p:nvPr>
        </p:nvSpPr>
        <p:spPr>
          <a:xfrm>
            <a:off x="457200" y="609600"/>
            <a:ext cx="8229600" cy="4525963"/>
          </a:xfrm>
        </p:spPr>
        <p:txBody>
          <a:bodyPr>
            <a:normAutofit/>
          </a:bodyPr>
          <a:lstStyle/>
          <a:p>
            <a:pPr marL="0" indent="0" algn="just">
              <a:buNone/>
            </a:pPr>
            <a:r>
              <a:rPr lang="en-IN" sz="1800" dirty="0">
                <a:latin typeface="Times New Roman" panose="02020603050405020304" pitchFamily="18" charset="0"/>
                <a:cs typeface="Times New Roman" panose="02020603050405020304" pitchFamily="18" charset="0"/>
              </a:rPr>
              <a:t>(4) </a:t>
            </a:r>
            <a:r>
              <a:rPr lang="en-IN" sz="1800" b="1" u="sng" dirty="0">
                <a:latin typeface="Times New Roman" panose="02020603050405020304" pitchFamily="18" charset="0"/>
                <a:cs typeface="Times New Roman" panose="02020603050405020304" pitchFamily="18" charset="0"/>
              </a:rPr>
              <a:t>Preparing an Integrated Marketing Plan and Programme</a:t>
            </a:r>
          </a:p>
          <a:p>
            <a:pPr algn="just"/>
            <a:r>
              <a:rPr lang="en-IN" sz="1800" dirty="0">
                <a:latin typeface="Times New Roman" panose="02020603050405020304" pitchFamily="18" charset="0"/>
                <a:cs typeface="Times New Roman" panose="02020603050405020304" pitchFamily="18" charset="0"/>
              </a:rPr>
              <a:t>The company’s marketing strategy outlines which customers it will serve and how it will create value for these customers. </a:t>
            </a:r>
          </a:p>
          <a:p>
            <a:pPr algn="just"/>
            <a:r>
              <a:rPr lang="en-IN" sz="1800" dirty="0">
                <a:latin typeface="Times New Roman" panose="02020603050405020304" pitchFamily="18" charset="0"/>
                <a:cs typeface="Times New Roman" panose="02020603050405020304" pitchFamily="18" charset="0"/>
              </a:rPr>
              <a:t>Next, the marketer develops an integrated marketing program that will actually deliver the intended value to target customers. </a:t>
            </a:r>
          </a:p>
          <a:p>
            <a:pPr algn="just"/>
            <a:r>
              <a:rPr lang="en-IN" sz="1800" dirty="0">
                <a:latin typeface="Times New Roman" panose="02020603050405020304" pitchFamily="18" charset="0"/>
                <a:cs typeface="Times New Roman" panose="02020603050405020304" pitchFamily="18" charset="0"/>
              </a:rPr>
              <a:t>The marketing program builds customer relationships by transforming the marketing strategy into action. </a:t>
            </a:r>
          </a:p>
          <a:p>
            <a:pPr algn="just"/>
            <a:r>
              <a:rPr lang="en-IN" sz="1800" dirty="0">
                <a:latin typeface="Times New Roman" panose="02020603050405020304" pitchFamily="18" charset="0"/>
                <a:cs typeface="Times New Roman" panose="02020603050405020304" pitchFamily="18" charset="0"/>
              </a:rPr>
              <a:t>It consists of the firm’s marketing mix, the set of marketing tools the firm uses to implement its marketing strategy. </a:t>
            </a:r>
          </a:p>
          <a:p>
            <a:pPr algn="just"/>
            <a:r>
              <a:rPr lang="en-IN" sz="1800" dirty="0">
                <a:latin typeface="Times New Roman" panose="02020603050405020304" pitchFamily="18" charset="0"/>
                <a:cs typeface="Times New Roman" panose="02020603050405020304" pitchFamily="18" charset="0"/>
              </a:rPr>
              <a:t>The major marketing mix tools are classified into four broad groups, called the four Ps of marketing: product, price, place, and promotion.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75780" name="Picture 4"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3810000"/>
            <a:ext cx="2093913" cy="2093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081796"/>
      </p:ext>
    </p:extLst>
  </p:cSld>
  <p:clrMapOvr>
    <a:overrideClrMapping bg1="lt1" tx1="dk1" bg2="lt2" tx2="dk2" accent1="accent1" accent2="accent2" accent3="accent3" accent4="accent4" accent5="accent5" accent6="accent6" hlink="hlink" folHlink="folHlink"/>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76802" name="Picture 2" descr="Image result for 4p's of market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5571" y="1137939"/>
            <a:ext cx="6096000" cy="328612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 xmlns:a16="http://schemas.microsoft.com/office/drawing/2014/main" id="{DFAC129D-99BC-4C93-B73F-8DF31085E1FB}"/>
              </a:ext>
            </a:extLst>
          </p:cNvPr>
          <p:cNvSpPr>
            <a:spLocks noGrp="1"/>
          </p:cNvSpPr>
          <p:nvPr>
            <p:ph idx="1"/>
          </p:nvPr>
        </p:nvSpPr>
        <p:spPr>
          <a:xfrm>
            <a:off x="304800" y="320040"/>
            <a:ext cx="1850571" cy="1661160"/>
          </a:xfrm>
        </p:spPr>
        <p:style>
          <a:lnRef idx="2">
            <a:schemeClr val="accent6"/>
          </a:lnRef>
          <a:fillRef idx="1">
            <a:schemeClr val="lt1"/>
          </a:fillRef>
          <a:effectRef idx="0">
            <a:schemeClr val="accent6"/>
          </a:effectRef>
          <a:fontRef idx="minor">
            <a:schemeClr val="dk1"/>
          </a:fontRef>
        </p:style>
        <p:txBody>
          <a:bodyPr>
            <a:normAutofit/>
          </a:bodyPr>
          <a:lstStyle/>
          <a:p>
            <a:pPr marL="0" indent="0" algn="just">
              <a:buNone/>
            </a:pPr>
            <a:r>
              <a:rPr lang="en-IN" sz="1400" dirty="0"/>
              <a:t>To deliver on its value proposition, the firm must first create a need-satisfying market offering (product).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
        <p:nvSpPr>
          <p:cNvPr id="4" name="Rectangle 3"/>
          <p:cNvSpPr/>
          <p:nvPr/>
        </p:nvSpPr>
        <p:spPr>
          <a:xfrm>
            <a:off x="6470469" y="152400"/>
            <a:ext cx="2368731" cy="107721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IN" sz="1600" dirty="0"/>
              <a:t>It must then decide how much it will charge for the offering (price</a:t>
            </a:r>
            <a:r>
              <a:rPr lang="en-IN" sz="1600" dirty="0" smtClean="0"/>
              <a:t>)</a:t>
            </a:r>
            <a:endParaRPr lang="en-IN" sz="1600" dirty="0"/>
          </a:p>
        </p:txBody>
      </p:sp>
      <p:sp>
        <p:nvSpPr>
          <p:cNvPr id="5" name="Rectangle 4"/>
          <p:cNvSpPr/>
          <p:nvPr/>
        </p:nvSpPr>
        <p:spPr>
          <a:xfrm>
            <a:off x="6326777" y="3657600"/>
            <a:ext cx="2664823" cy="156966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IN" sz="1600" dirty="0"/>
              <a:t>Finally, it must engage target consumers, communicate about the offering, and persuade consumers of the offer’s merits (promotion). </a:t>
            </a:r>
          </a:p>
        </p:txBody>
      </p:sp>
      <p:sp>
        <p:nvSpPr>
          <p:cNvPr id="6" name="Rectangle 5"/>
          <p:cNvSpPr/>
          <p:nvPr/>
        </p:nvSpPr>
        <p:spPr>
          <a:xfrm>
            <a:off x="1066800" y="5417403"/>
            <a:ext cx="7543800" cy="83099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IN" sz="1600" dirty="0"/>
              <a:t>The firm must blend each marketing mix tool into a comprehensive integrated marketing program that communicates and delivers the intended value to chosen customers. </a:t>
            </a:r>
            <a:endParaRPr lang="en-IN" sz="1600" dirty="0"/>
          </a:p>
        </p:txBody>
      </p:sp>
      <p:sp>
        <p:nvSpPr>
          <p:cNvPr id="7" name="Rectangle 6"/>
          <p:cNvSpPr/>
          <p:nvPr/>
        </p:nvSpPr>
        <p:spPr>
          <a:xfrm>
            <a:off x="304800" y="3886200"/>
            <a:ext cx="2514600" cy="107721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lgn="just"/>
            <a:r>
              <a:rPr lang="en-IN" sz="1600" dirty="0">
                <a:solidFill>
                  <a:schemeClr val="dk1"/>
                </a:solidFill>
              </a:rPr>
              <a:t>how it will make the offering available to target consumers (place). </a:t>
            </a:r>
            <a:endParaRPr lang="en-IN" sz="1600" dirty="0">
              <a:solidFill>
                <a:schemeClr val="dk1"/>
              </a:solidFill>
            </a:endParaRPr>
          </a:p>
        </p:txBody>
      </p:sp>
    </p:spTree>
    <p:extLst>
      <p:ext uri="{BB962C8B-B14F-4D97-AF65-F5344CB8AC3E}">
        <p14:creationId xmlns:p14="http://schemas.microsoft.com/office/powerpoint/2010/main" val="1284323229"/>
      </p:ext>
    </p:extLst>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31859C"/>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400" dirty="0">
                <a:latin typeface="Century" pitchFamily="18" charset="0"/>
              </a:rPr>
              <a:t>CHAPTER 1 : MARKETING : CREATING CUSTOMER VALUE AND ENGAGEMENT</a:t>
            </a:r>
          </a:p>
        </p:txBody>
      </p:sp>
      <p:sp>
        <p:nvSpPr>
          <p:cNvPr id="5" name="Content Placeholder 4"/>
          <p:cNvSpPr>
            <a:spLocks noGrp="1"/>
          </p:cNvSpPr>
          <p:nvPr>
            <p:ph idx="1"/>
          </p:nvPr>
        </p:nvSpPr>
        <p:spPr>
          <a:xfrm>
            <a:off x="457200" y="4313237"/>
            <a:ext cx="8229600" cy="4525963"/>
          </a:xfrm>
        </p:spPr>
        <p:txBody>
          <a:bodyPr>
            <a:noAutofit/>
          </a:bodyPr>
          <a:lstStyle/>
          <a:p>
            <a:pPr hangingPunct="0"/>
            <a:endParaRPr lang="en-US" sz="2000" dirty="0">
              <a:latin typeface="Times New Roman" panose="02020603050405020304" pitchFamily="18" charset="0"/>
              <a:cs typeface="Times New Roman" panose="02020603050405020304" pitchFamily="18" charset="0"/>
            </a:endParaRPr>
          </a:p>
          <a:p>
            <a:pPr marL="0" indent="0" hangingPunct="0">
              <a:buNone/>
            </a:pPr>
            <a:r>
              <a:rPr lang="en-US" sz="2000" b="1" dirty="0">
                <a:latin typeface="Times New Roman" panose="02020603050405020304" pitchFamily="18" charset="0"/>
                <a:cs typeface="Times New Roman" panose="02020603050405020304" pitchFamily="18" charset="0"/>
              </a:rPr>
              <a:t>Objectives </a:t>
            </a:r>
          </a:p>
          <a:p>
            <a:r>
              <a:rPr lang="en-US" sz="2000" dirty="0" smtClean="0">
                <a:latin typeface="Times New Roman" panose="02020603050405020304" pitchFamily="18" charset="0"/>
                <a:cs typeface="Times New Roman" panose="02020603050405020304" pitchFamily="18" charset="0"/>
              </a:rPr>
              <a:t>Objective </a:t>
            </a:r>
            <a:r>
              <a:rPr lang="en-US" sz="2000" dirty="0">
                <a:latin typeface="Times New Roman" panose="02020603050405020304" pitchFamily="18" charset="0"/>
                <a:cs typeface="Times New Roman" panose="02020603050405020304" pitchFamily="18" charset="0"/>
              </a:rPr>
              <a:t>1-4: Discuss customer relationship management and identify strategies for creating value for customers and capturing value from customers in return </a:t>
            </a:r>
          </a:p>
        </p:txBody>
      </p:sp>
      <p:sp>
        <p:nvSpPr>
          <p:cNvPr id="2" name="Footer Placeholder 1"/>
          <p:cNvSpPr>
            <a:spLocks noGrp="1"/>
          </p:cNvSpPr>
          <p:nvPr>
            <p:ph type="ftr" sz="quarter" idx="11"/>
          </p:nvPr>
        </p:nvSpPr>
        <p:spPr/>
        <p:txBody>
          <a:bodyPr/>
          <a:lstStyle/>
          <a:p>
            <a:r>
              <a:rPr lang="en-US">
                <a:solidFill>
                  <a:prstClr val="black">
                    <a:tint val="75000"/>
                  </a:prstClr>
                </a:solidFill>
              </a:rPr>
              <a:t>Chp 1: Marketing: Creating Customer Value and Engagement</a:t>
            </a:r>
          </a:p>
        </p:txBody>
      </p:sp>
      <p:pic>
        <p:nvPicPr>
          <p:cNvPr id="7" name="Picture 6"/>
          <p:cNvPicPr>
            <a:picLocks noChangeAspect="1"/>
          </p:cNvPicPr>
          <p:nvPr/>
        </p:nvPicPr>
        <p:blipFill rotWithShape="1">
          <a:blip r:embed="rId3"/>
          <a:srcRect l="10734" t="25778" r="19530" b="43984"/>
          <a:stretch/>
        </p:blipFill>
        <p:spPr>
          <a:xfrm>
            <a:off x="266700" y="1600200"/>
            <a:ext cx="8610600" cy="25908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1092972"/>
      </p:ext>
    </p:extLst>
  </p:cSld>
  <p:clrMapOvr>
    <a:overrideClrMapping bg1="lt1" tx1="dk1" bg2="lt2" tx2="dk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67F3F8-B6EF-49AE-AD08-95445BBBD34A}"/>
              </a:ext>
            </a:extLst>
          </p:cNvPr>
          <p:cNvSpPr>
            <a:spLocks noGrp="1"/>
          </p:cNvSpPr>
          <p:nvPr>
            <p:ph type="title"/>
          </p:nvPr>
        </p:nvSpPr>
        <p:spPr/>
        <p:txBody>
          <a:bodyPr>
            <a:normAutofit/>
          </a:bodyPr>
          <a:lstStyle/>
          <a:p>
            <a:r>
              <a:rPr lang="en-IN" sz="2400" dirty="0"/>
              <a:t>MANAGING CUSTOMER RELATIONSHIPS AND CAPTURING CUSTOMER VALUE </a:t>
            </a:r>
          </a:p>
        </p:txBody>
      </p:sp>
      <p:sp>
        <p:nvSpPr>
          <p:cNvPr id="3" name="Content Placeholder 2">
            <a:extLst>
              <a:ext uri="{FF2B5EF4-FFF2-40B4-BE49-F238E27FC236}">
                <a16:creationId xmlns="" xmlns:a16="http://schemas.microsoft.com/office/drawing/2014/main" id="{0A4B1303-31F1-4282-9C0C-F8E693641637}"/>
              </a:ext>
            </a:extLst>
          </p:cNvPr>
          <p:cNvSpPr>
            <a:spLocks noGrp="1"/>
          </p:cNvSpPr>
          <p:nvPr>
            <p:ph idx="1"/>
          </p:nvPr>
        </p:nvSpPr>
        <p:spPr>
          <a:xfrm>
            <a:off x="457200" y="1600200"/>
            <a:ext cx="8382000" cy="4525963"/>
          </a:xfrm>
        </p:spPr>
        <p:txBody>
          <a:bodyPr>
            <a:normAutofit/>
          </a:bodyPr>
          <a:lstStyle/>
          <a:p>
            <a:pPr algn="just">
              <a:buFont typeface="Wingdings" panose="05000000000000000000" pitchFamily="2" charset="2"/>
              <a:buChar char="q"/>
            </a:pPr>
            <a:r>
              <a:rPr lang="en-IN" sz="1800" dirty="0">
                <a:latin typeface="Times New Roman" panose="02020603050405020304" pitchFamily="18" charset="0"/>
                <a:cs typeface="Times New Roman" panose="02020603050405020304" pitchFamily="18" charset="0"/>
              </a:rPr>
              <a:t> </a:t>
            </a:r>
            <a:r>
              <a:rPr lang="en-IN" sz="2000" b="1" u="sng" dirty="0">
                <a:latin typeface="Times New Roman" panose="02020603050405020304" pitchFamily="18" charset="0"/>
                <a:cs typeface="Times New Roman" panose="02020603050405020304" pitchFamily="18" charset="0"/>
              </a:rPr>
              <a:t>Engaging Customers and Managing Customer Relationships</a:t>
            </a:r>
          </a:p>
          <a:p>
            <a:pPr algn="just"/>
            <a:r>
              <a:rPr lang="en-IN" sz="1800" dirty="0">
                <a:latin typeface="Times New Roman" panose="02020603050405020304" pitchFamily="18" charset="0"/>
                <a:cs typeface="Times New Roman" panose="02020603050405020304" pitchFamily="18" charset="0"/>
              </a:rPr>
              <a:t>The first three steps in the marketing process</a:t>
            </a:r>
            <a:r>
              <a:rPr lang="en-IN" sz="1800" dirty="0" smtClean="0">
                <a:latin typeface="Times New Roman" panose="02020603050405020304" pitchFamily="18" charset="0"/>
                <a:cs typeface="Times New Roman" panose="02020603050405020304" pitchFamily="18" charset="0"/>
              </a:rPr>
              <a:t>—</a:t>
            </a:r>
          </a:p>
          <a:p>
            <a:pPr lvl="1" algn="just"/>
            <a:r>
              <a:rPr lang="en-IN" sz="1400" dirty="0" smtClean="0">
                <a:latin typeface="Times New Roman" panose="02020603050405020304" pitchFamily="18" charset="0"/>
                <a:cs typeface="Times New Roman" panose="02020603050405020304" pitchFamily="18" charset="0"/>
              </a:rPr>
              <a:t>understanding </a:t>
            </a:r>
            <a:r>
              <a:rPr lang="en-IN" sz="1400" dirty="0">
                <a:latin typeface="Times New Roman" panose="02020603050405020304" pitchFamily="18" charset="0"/>
                <a:cs typeface="Times New Roman" panose="02020603050405020304" pitchFamily="18" charset="0"/>
              </a:rPr>
              <a:t>the marketplace and customer needs, </a:t>
            </a:r>
            <a:endParaRPr lang="en-IN" sz="1400" dirty="0" smtClean="0">
              <a:latin typeface="Times New Roman" panose="02020603050405020304" pitchFamily="18" charset="0"/>
              <a:cs typeface="Times New Roman" panose="02020603050405020304" pitchFamily="18" charset="0"/>
            </a:endParaRPr>
          </a:p>
          <a:p>
            <a:pPr lvl="1" algn="just"/>
            <a:r>
              <a:rPr lang="en-IN" sz="1400" dirty="0" smtClean="0">
                <a:latin typeface="Times New Roman" panose="02020603050405020304" pitchFamily="18" charset="0"/>
                <a:cs typeface="Times New Roman" panose="02020603050405020304" pitchFamily="18" charset="0"/>
              </a:rPr>
              <a:t>designing </a:t>
            </a:r>
            <a:r>
              <a:rPr lang="en-IN" sz="1400" dirty="0">
                <a:latin typeface="Times New Roman" panose="02020603050405020304" pitchFamily="18" charset="0"/>
                <a:cs typeface="Times New Roman" panose="02020603050405020304" pitchFamily="18" charset="0"/>
              </a:rPr>
              <a:t>a customer value–driven marketing strategy, </a:t>
            </a:r>
            <a:endParaRPr lang="en-IN" sz="1400" dirty="0" smtClean="0">
              <a:latin typeface="Times New Roman" panose="02020603050405020304" pitchFamily="18" charset="0"/>
              <a:cs typeface="Times New Roman" panose="02020603050405020304" pitchFamily="18" charset="0"/>
            </a:endParaRPr>
          </a:p>
          <a:p>
            <a:pPr lvl="1" algn="just"/>
            <a:r>
              <a:rPr lang="en-IN" sz="1400" dirty="0" smtClean="0">
                <a:latin typeface="Times New Roman" panose="02020603050405020304" pitchFamily="18" charset="0"/>
                <a:cs typeface="Times New Roman" panose="02020603050405020304" pitchFamily="18" charset="0"/>
              </a:rPr>
              <a:t>and </a:t>
            </a:r>
            <a:r>
              <a:rPr lang="en-IN" sz="1400" dirty="0">
                <a:latin typeface="Times New Roman" panose="02020603050405020304" pitchFamily="18" charset="0"/>
                <a:cs typeface="Times New Roman" panose="02020603050405020304" pitchFamily="18" charset="0"/>
              </a:rPr>
              <a:t>constructing a marketing program</a:t>
            </a:r>
            <a:r>
              <a:rPr lang="en-IN" sz="1400" dirty="0" smtClean="0">
                <a:latin typeface="Times New Roman" panose="02020603050405020304" pitchFamily="18" charset="0"/>
                <a:cs typeface="Times New Roman" panose="02020603050405020304" pitchFamily="18" charset="0"/>
              </a:rPr>
              <a:t>—</a:t>
            </a:r>
          </a:p>
          <a:p>
            <a:pPr lvl="1" algn="just"/>
            <a:r>
              <a:rPr lang="en-IN" sz="1400" dirty="0" smtClean="0">
                <a:latin typeface="Times New Roman" panose="02020603050405020304" pitchFamily="18" charset="0"/>
                <a:cs typeface="Times New Roman" panose="02020603050405020304" pitchFamily="18" charset="0"/>
              </a:rPr>
              <a:t>all </a:t>
            </a:r>
            <a:r>
              <a:rPr lang="en-IN" sz="1400" dirty="0">
                <a:latin typeface="Times New Roman" panose="02020603050405020304" pitchFamily="18" charset="0"/>
                <a:cs typeface="Times New Roman" panose="02020603050405020304" pitchFamily="18" charset="0"/>
              </a:rPr>
              <a:t>lead up to the fourth and most important step: engaging customers and managing profitable customer relationships. </a:t>
            </a:r>
          </a:p>
          <a:p>
            <a:pPr algn="just"/>
            <a:r>
              <a:rPr lang="en-IN" sz="1800" dirty="0">
                <a:latin typeface="Times New Roman" panose="02020603050405020304" pitchFamily="18" charset="0"/>
                <a:cs typeface="Times New Roman" panose="02020603050405020304" pitchFamily="18" charset="0"/>
              </a:rPr>
              <a:t>We first discuss the basics of customer relationship management. Then we examine how companies go about engaging customers on a deeper level in this age of digital and social marketing. </a:t>
            </a:r>
          </a:p>
        </p:txBody>
      </p:sp>
      <p:pic>
        <p:nvPicPr>
          <p:cNvPr id="30722" name="Picture 2" descr="Image result for engaging customers">
            <a:hlinkClick r:id="rId4"/>
            <a:extLst>
              <a:ext uri="{FF2B5EF4-FFF2-40B4-BE49-F238E27FC236}">
                <a16:creationId xmlns="" xmlns:a16="http://schemas.microsoft.com/office/drawing/2014/main" id="{507A298A-452E-41E3-B2FD-D17219AC719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473"/>
          <a:stretch/>
        </p:blipFill>
        <p:spPr bwMode="auto">
          <a:xfrm>
            <a:off x="5469591" y="4341010"/>
            <a:ext cx="3217209" cy="175577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2136769598"/>
      </p:ext>
    </p:extLst>
  </p:cSld>
  <p:clrMapOvr>
    <a:overrideClrMapping bg1="lt1" tx1="dk1" bg2="lt2" tx2="dk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3D7E469-4E5B-4165-BA9B-50963391D355}"/>
              </a:ext>
            </a:extLst>
          </p:cNvPr>
          <p:cNvSpPr>
            <a:spLocks noGrp="1"/>
          </p:cNvSpPr>
          <p:nvPr>
            <p:ph idx="1"/>
          </p:nvPr>
        </p:nvSpPr>
        <p:spPr>
          <a:xfrm>
            <a:off x="447040" y="457200"/>
            <a:ext cx="8163560" cy="5257800"/>
          </a:xfrm>
        </p:spPr>
        <p:txBody>
          <a:bodyPr>
            <a:normAutofit/>
          </a:bodyPr>
          <a:lstStyle/>
          <a:p>
            <a:pPr algn="just">
              <a:buAutoNum type="arabicParenBoth"/>
            </a:pPr>
            <a:r>
              <a:rPr lang="en-IN" sz="1800" b="1" u="sng" dirty="0">
                <a:latin typeface="Times New Roman" panose="02020603050405020304" pitchFamily="18" charset="0"/>
                <a:cs typeface="Times New Roman" panose="02020603050405020304" pitchFamily="18" charset="0"/>
              </a:rPr>
              <a:t>Customer Relationship Management </a:t>
            </a:r>
          </a:p>
          <a:p>
            <a:pPr algn="just"/>
            <a:r>
              <a:rPr lang="en-IN" sz="1800" dirty="0">
                <a:latin typeface="Times New Roman" panose="02020603050405020304" pitchFamily="18" charset="0"/>
                <a:cs typeface="Times New Roman" panose="02020603050405020304" pitchFamily="18" charset="0"/>
              </a:rPr>
              <a:t>Customer relationship management is perhaps the most important concept of modern marketing. </a:t>
            </a:r>
          </a:p>
          <a:p>
            <a:pPr algn="just"/>
            <a:r>
              <a:rPr lang="en-IN" sz="1800" dirty="0">
                <a:latin typeface="Times New Roman" panose="02020603050405020304" pitchFamily="18" charset="0"/>
                <a:cs typeface="Times New Roman" panose="02020603050405020304" pitchFamily="18" charset="0"/>
              </a:rPr>
              <a:t>In the broadest sense, customer relationship management is the overall process of building and maintaining profitable customer relationships by delivering superior customer value and satisfaction. </a:t>
            </a:r>
          </a:p>
          <a:p>
            <a:pPr algn="just"/>
            <a:r>
              <a:rPr lang="en-IN" sz="1800" dirty="0">
                <a:latin typeface="Times New Roman" panose="02020603050405020304" pitchFamily="18" charset="0"/>
                <a:cs typeface="Times New Roman" panose="02020603050405020304" pitchFamily="18" charset="0"/>
              </a:rPr>
              <a:t>It deals with all aspects of acquiring, engaging, and growing customers.</a:t>
            </a:r>
          </a:p>
          <a:p>
            <a:pPr marL="0" indent="0" algn="just">
              <a:buNone/>
            </a:pPr>
            <a:endParaRPr lang="en-IN" sz="1800" dirty="0">
              <a:latin typeface="Times New Roman" panose="02020603050405020304" pitchFamily="18" charset="0"/>
              <a:cs typeface="Times New Roman" panose="02020603050405020304" pitchFamily="18" charset="0"/>
            </a:endParaRPr>
          </a:p>
        </p:txBody>
      </p:sp>
      <p:pic>
        <p:nvPicPr>
          <p:cNvPr id="31746" name="Picture 2" descr="Related image">
            <a:hlinkClick r:id="rId4"/>
            <a:extLst>
              <a:ext uri="{FF2B5EF4-FFF2-40B4-BE49-F238E27FC236}">
                <a16:creationId xmlns="" xmlns:a16="http://schemas.microsoft.com/office/drawing/2014/main" id="{091D2336-6FFE-40A5-9F03-444DF4BA3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9806" y="2971800"/>
            <a:ext cx="4624387" cy="233834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2298402102"/>
      </p:ext>
    </p:extLst>
  </p:cSld>
  <p:clrMapOvr>
    <a:overrideClrMapping bg1="lt1" tx1="dk1" bg2="lt2" tx2="dk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2C3BA19-8FA9-40C9-8647-185055E8993B}" type="slidenum">
              <a:rPr lang="en-IN" smtClean="0">
                <a:solidFill>
                  <a:prstClr val="black">
                    <a:tint val="75000"/>
                  </a:prstClr>
                </a:solidFill>
              </a:rPr>
              <a:pPr/>
              <a:t>75</a:t>
            </a:fld>
            <a:endParaRPr lang="en-IN">
              <a:solidFill>
                <a:prstClr val="black">
                  <a:tint val="75000"/>
                </a:prstClr>
              </a:solidFill>
            </a:endParaRPr>
          </a:p>
        </p:txBody>
      </p:sp>
      <p:sp>
        <p:nvSpPr>
          <p:cNvPr id="6" name="Rectangle 74"/>
          <p:cNvSpPr>
            <a:spLocks noChangeArrowheads="1"/>
          </p:cNvSpPr>
          <p:nvPr/>
        </p:nvSpPr>
        <p:spPr bwMode="auto">
          <a:xfrm>
            <a:off x="533400" y="533404"/>
            <a:ext cx="6019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20000"/>
              </a:spcBef>
            </a:pPr>
            <a:r>
              <a:rPr lang="en-GB" altLang="en-US" sz="2800" dirty="0">
                <a:latin typeface="Times New Roman" panose="02020603050405020304" pitchFamily="18" charset="0"/>
                <a:cs typeface="Times New Roman" panose="02020603050405020304" pitchFamily="18" charset="0"/>
              </a:rPr>
              <a:t>CUSTOMER CONTACT</a:t>
            </a:r>
            <a:r>
              <a:rPr lang="en-US" altLang="en-US" sz="2800" dirty="0">
                <a:latin typeface="Times New Roman" panose="02020603050405020304" pitchFamily="18" charset="0"/>
                <a:cs typeface="Times New Roman" panose="02020603050405020304" pitchFamily="18" charset="0"/>
              </a:rPr>
              <a:t> </a:t>
            </a:r>
            <a:r>
              <a:rPr lang="en-US" altLang="en-US" sz="2800" dirty="0" smtClean="0">
                <a:latin typeface="Times New Roman" panose="02020603050405020304" pitchFamily="18" charset="0"/>
                <a:cs typeface="Times New Roman" panose="02020603050405020304" pitchFamily="18" charset="0"/>
              </a:rPr>
              <a:t>IN BANK</a:t>
            </a:r>
            <a:endParaRPr lang="en-US" altLang="en-US" sz="2800" dirty="0">
              <a:latin typeface="Times New Roman" panose="02020603050405020304" pitchFamily="18" charset="0"/>
              <a:cs typeface="Times New Roman" panose="02020603050405020304" pitchFamily="18" charset="0"/>
            </a:endParaRPr>
          </a:p>
        </p:txBody>
      </p:sp>
      <p:sp>
        <p:nvSpPr>
          <p:cNvPr id="2" name="AutoShape 2" descr="Image result for bday wishes FROM BANK"/>
          <p:cNvSpPr>
            <a:spLocks noChangeAspect="1" noChangeArrowheads="1"/>
          </p:cNvSpPr>
          <p:nvPr/>
        </p:nvSpPr>
        <p:spPr bwMode="auto">
          <a:xfrm>
            <a:off x="116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1371600"/>
            <a:ext cx="3556193" cy="4421606"/>
          </a:xfrm>
          <a:prstGeom prst="rect">
            <a:avLst/>
          </a:prstGeom>
          <a:ln>
            <a:noFill/>
          </a:ln>
          <a:effectLst>
            <a:outerShdw blurRad="292100" dist="139700" dir="2700000" algn="tl" rotWithShape="0">
              <a:srgbClr val="333333">
                <a:alpha val="65000"/>
              </a:srgbClr>
            </a:outerShdw>
          </a:effectLst>
        </p:spPr>
      </p:pic>
      <p:pic>
        <p:nvPicPr>
          <p:cNvPr id="4102" name="Picture 6" descr="Image result for icici ban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4876800"/>
            <a:ext cx="2125266" cy="10382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5430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3D7E469-4E5B-4165-BA9B-50963391D355}"/>
              </a:ext>
            </a:extLst>
          </p:cNvPr>
          <p:cNvSpPr>
            <a:spLocks noGrp="1"/>
          </p:cNvSpPr>
          <p:nvPr>
            <p:ph idx="1"/>
          </p:nvPr>
        </p:nvSpPr>
        <p:spPr>
          <a:xfrm>
            <a:off x="447040" y="457200"/>
            <a:ext cx="8163560" cy="5257800"/>
          </a:xfrm>
        </p:spPr>
        <p:txBody>
          <a:bodyPr>
            <a:normAutofit/>
          </a:bodyPr>
          <a:lstStyle/>
          <a:p>
            <a:pPr algn="just">
              <a:buAutoNum type="arabicParenBoth"/>
            </a:pPr>
            <a:r>
              <a:rPr lang="en-IN" sz="1800" b="1" u="sng" dirty="0">
                <a:latin typeface="Times New Roman" panose="02020603050405020304" pitchFamily="18" charset="0"/>
                <a:cs typeface="Times New Roman" panose="02020603050405020304" pitchFamily="18" charset="0"/>
              </a:rPr>
              <a:t>Customer Relationship Management </a:t>
            </a:r>
          </a:p>
        </p:txBody>
      </p:sp>
      <p:sp>
        <p:nvSpPr>
          <p:cNvPr id="2" name="Footer Placeholder 1"/>
          <p:cNvSpPr>
            <a:spLocks noGrp="1"/>
          </p:cNvSpPr>
          <p:nvPr>
            <p:ph type="ftr" sz="quarter" idx="11"/>
          </p:nvPr>
        </p:nvSpPr>
        <p:spPr/>
        <p:txBody>
          <a:bodyPr/>
          <a:lstStyle/>
          <a:p>
            <a:r>
              <a:rPr lang="en-US" smtClean="0">
                <a:solidFill>
                  <a:prstClr val="black">
                    <a:tint val="75000"/>
                  </a:prstClr>
                </a:solidFill>
              </a:rPr>
              <a:t>Chp 1: Marketing: Creating Customer Value and Engagement</a:t>
            </a:r>
            <a:endParaRPr lang="en-US">
              <a:solidFill>
                <a:prstClr val="black">
                  <a:tint val="75000"/>
                </a:prstClr>
              </a:solidFill>
            </a:endParaRPr>
          </a:p>
        </p:txBody>
      </p:sp>
      <p:pic>
        <p:nvPicPr>
          <p:cNvPr id="778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239" y="1143000"/>
            <a:ext cx="6535522" cy="43434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4744275"/>
      </p:ext>
    </p:extLst>
  </p:cSld>
  <p:clrMapOvr>
    <a:overrideClrMapping bg1="lt1" tx1="dk1" bg2="lt2" tx2="dk2" accent1="accent1" accent2="accent2" accent3="accent3" accent4="accent4" accent5="accent5" accent6="accent6" hlink="hlink" folHlink="folHlink"/>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B25637B6-328F-43B7-B21D-BD18D24AE5A4}"/>
              </a:ext>
            </a:extLst>
          </p:cNvPr>
          <p:cNvSpPr>
            <a:spLocks noGrp="1"/>
          </p:cNvSpPr>
          <p:nvPr>
            <p:ph idx="1"/>
          </p:nvPr>
        </p:nvSpPr>
        <p:spPr>
          <a:xfrm>
            <a:off x="228600" y="655637"/>
            <a:ext cx="4648200" cy="4525963"/>
          </a:xfrm>
        </p:spPr>
        <p:txBody>
          <a:bodyPr>
            <a:noAutofit/>
          </a:bodyPr>
          <a:lstStyle/>
          <a:p>
            <a:pPr marL="400050" lvl="1" indent="0" algn="just">
              <a:buNone/>
            </a:pPr>
            <a:r>
              <a:rPr lang="en-IN" sz="1800" b="1" i="1" dirty="0">
                <a:latin typeface="Times New Roman" panose="02020603050405020304" pitchFamily="18" charset="0"/>
                <a:cs typeface="Times New Roman" panose="02020603050405020304" pitchFamily="18" charset="0"/>
              </a:rPr>
              <a:t>Relationship Building Blocks: Customer Value and Satisfaction</a:t>
            </a:r>
            <a:r>
              <a:rPr lang="en-IN" sz="1800" b="1" dirty="0">
                <a:latin typeface="Times New Roman" panose="02020603050405020304" pitchFamily="18" charset="0"/>
                <a:cs typeface="Times New Roman" panose="02020603050405020304" pitchFamily="18" charset="0"/>
              </a:rPr>
              <a:t>. </a:t>
            </a:r>
          </a:p>
          <a:p>
            <a:pPr marL="685800" lvl="1"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The key to building lasting customer relationships is to create superior customer value and satisfaction. Satisfied customers are more likely to be loyal customers and give the company a larger share of their business. </a:t>
            </a:r>
          </a:p>
          <a:p>
            <a:pPr marL="685800" lvl="1"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 A customer buys from the firm that offers the highest customer-perceived value—the customer’s evaluation of the difference between all the benefits and all the costs of a market offering relative to those of competing offers. </a:t>
            </a:r>
          </a:p>
          <a:p>
            <a:pPr marL="685800" lvl="1"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Importantly, customers often do not judge values and costs “accurately” or “objectively.” They act on perceived value.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5" name="Picture 2" descr="http://www.ipfonline.com/uploads/ipfad_4958_smal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228600"/>
            <a:ext cx="3114675" cy="443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http://1.bp.blogspot.com/_BhmR6fe808Q/TMZ6X_RpfbI/AAAAAAAAApo/YChv4M2wF7k/s1600/Water+Purifier+0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86400" y="4865228"/>
            <a:ext cx="3085297" cy="1291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4580392"/>
      </p:ext>
    </p:extLst>
  </p:cSld>
  <p:clrMapOvr>
    <a:overrideClrMapping bg1="lt1" tx1="dk1" bg2="lt2" tx2="dk2" accent1="accent1" accent2="accent2" accent3="accent3" accent4="accent4" accent5="accent5" accent6="accent6" hlink="hlink" folHlink="folHlink"/>
  </p:clrMapOvr>
</p:sld>
</file>

<file path=ppt/slides/slide78.xml><?xml version="1.0" encoding="utf-8"?>
<p:sld xmlns:a="http://schemas.openxmlformats.org/drawingml/2006/main" xmlns:r="http://schemas.openxmlformats.org/officeDocument/2006/relationships" xmlns:p="http://schemas.openxmlformats.org/presentationml/2006/main" show="0">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BA00C10-1E8B-4BE0-8B49-F7E647AB33EE}"/>
              </a:ext>
            </a:extLst>
          </p:cNvPr>
          <p:cNvSpPr>
            <a:spLocks noGrp="1"/>
          </p:cNvSpPr>
          <p:nvPr>
            <p:ph idx="1"/>
          </p:nvPr>
        </p:nvSpPr>
        <p:spPr>
          <a:xfrm>
            <a:off x="457200" y="304800"/>
            <a:ext cx="8229600" cy="4525963"/>
          </a:xfrm>
        </p:spPr>
        <p:txBody>
          <a:bodyPr>
            <a:normAutofit/>
          </a:bodyPr>
          <a:lstStyle/>
          <a:p>
            <a:pPr algn="just"/>
            <a:r>
              <a:rPr lang="en-IN" sz="1800" dirty="0">
                <a:latin typeface="Times New Roman" panose="02020603050405020304" pitchFamily="18" charset="0"/>
                <a:cs typeface="Times New Roman" panose="02020603050405020304" pitchFamily="18" charset="0"/>
              </a:rPr>
              <a:t>A Steinway grand piano typically runs anywhere from $61,000 to as high as several hundred thousand dollars. </a:t>
            </a:r>
          </a:p>
          <a:p>
            <a:pPr algn="just"/>
            <a:r>
              <a:rPr lang="en-IN" sz="1800" dirty="0">
                <a:latin typeface="Times New Roman" panose="02020603050405020304" pitchFamily="18" charset="0"/>
                <a:cs typeface="Times New Roman" panose="02020603050405020304" pitchFamily="18" charset="0"/>
              </a:rPr>
              <a:t>The most popular model sells for about $87,000. But ask anyone who owns a Steinway grand piano, and they’ll tell you that, when it comes to Steinway, price is nothing; the Steinway experience is everything. </a:t>
            </a:r>
          </a:p>
          <a:p>
            <a:pPr algn="just"/>
            <a:r>
              <a:rPr lang="en-IN" sz="1800" dirty="0">
                <a:latin typeface="Times New Roman" panose="02020603050405020304" pitchFamily="18" charset="0"/>
                <a:cs typeface="Times New Roman" panose="02020603050405020304" pitchFamily="18" charset="0"/>
              </a:rPr>
              <a:t>Steinway makes very high-quality pianos—handcrafting each Steinway from more than 12,000 individual parts requires up to one full year. </a:t>
            </a:r>
          </a:p>
          <a:p>
            <a:pPr algn="just"/>
            <a:r>
              <a:rPr lang="en-IN" sz="1800" dirty="0">
                <a:latin typeface="Times New Roman" panose="02020603050405020304" pitchFamily="18" charset="0"/>
                <a:cs typeface="Times New Roman" panose="02020603050405020304" pitchFamily="18" charset="0"/>
              </a:rPr>
              <a:t>But, more importantly, owners get the Steinway mystique. The Steinway name evokes images of classical concert stages and the celebrities and performers who’ve owned and played Steinway pianos across more than 160 years. </a:t>
            </a:r>
          </a:p>
          <a:p>
            <a:pPr algn="just"/>
            <a:r>
              <a:rPr lang="en-IN" sz="1800" dirty="0">
                <a:latin typeface="Times New Roman" panose="02020603050405020304" pitchFamily="18" charset="0"/>
                <a:cs typeface="Times New Roman" panose="02020603050405020304" pitchFamily="18" charset="0"/>
              </a:rPr>
              <a:t>So is a Steinway piano worth its premium price compared with less expensive pianos? To many consumers, the answer is </a:t>
            </a:r>
            <a:r>
              <a:rPr lang="en-IN" sz="1800" dirty="0" smtClean="0">
                <a:latin typeface="Times New Roman" panose="02020603050405020304" pitchFamily="18" charset="0"/>
                <a:cs typeface="Times New Roman" panose="02020603050405020304" pitchFamily="18" charset="0"/>
              </a:rPr>
              <a:t>no. But </a:t>
            </a:r>
            <a:r>
              <a:rPr lang="en-IN" sz="1800" dirty="0">
                <a:latin typeface="Times New Roman" panose="02020603050405020304" pitchFamily="18" charset="0"/>
                <a:cs typeface="Times New Roman" panose="02020603050405020304" pitchFamily="18" charset="0"/>
              </a:rPr>
              <a:t>to Steinway customers, whatever a Steinway costs, it’s a small price to pay for the value of owning one.</a:t>
            </a:r>
          </a:p>
        </p:txBody>
      </p:sp>
      <p:pic>
        <p:nvPicPr>
          <p:cNvPr id="33794" name="Picture 2" descr="Image result for steinway grand piano">
            <a:hlinkClick r:id="rId4"/>
            <a:extLst>
              <a:ext uri="{FF2B5EF4-FFF2-40B4-BE49-F238E27FC236}">
                <a16:creationId xmlns="" xmlns:a16="http://schemas.microsoft.com/office/drawing/2014/main" id="{A84223CE-9595-4DD3-BAF0-F4C3A41380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8662" y="4308490"/>
            <a:ext cx="3771900" cy="202766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5" name="Picture 4">
            <a:extLst>
              <a:ext uri="{FF2B5EF4-FFF2-40B4-BE49-F238E27FC236}">
                <a16:creationId xmlns="" xmlns:a16="http://schemas.microsoft.com/office/drawing/2014/main" id="{CE6CF67A-A8EC-4255-A837-7A2E48D2A807}"/>
              </a:ext>
            </a:extLst>
          </p:cNvPr>
          <p:cNvPicPr>
            <a:picLocks noChangeAspect="1"/>
          </p:cNvPicPr>
          <p:nvPr/>
        </p:nvPicPr>
        <p:blipFill rotWithShape="1">
          <a:blip r:embed="rId6"/>
          <a:srcRect l="6666" t="29259" r="52500" b="23334"/>
          <a:stretch/>
        </p:blipFill>
        <p:spPr>
          <a:xfrm>
            <a:off x="5486400" y="4308490"/>
            <a:ext cx="3068026" cy="2003609"/>
          </a:xfrm>
          <a:prstGeom prst="rect">
            <a:avLst/>
          </a:prstGeom>
        </p:spPr>
      </p:pic>
    </p:spTree>
    <p:extLst>
      <p:ext uri="{BB962C8B-B14F-4D97-AF65-F5344CB8AC3E}">
        <p14:creationId xmlns:p14="http://schemas.microsoft.com/office/powerpoint/2010/main" val="3899589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25B8BFD-785D-4F35-A212-A12ED64441D8}"/>
              </a:ext>
            </a:extLst>
          </p:cNvPr>
          <p:cNvSpPr>
            <a:spLocks noGrp="1"/>
          </p:cNvSpPr>
          <p:nvPr>
            <p:ph idx="1"/>
          </p:nvPr>
        </p:nvSpPr>
        <p:spPr>
          <a:xfrm>
            <a:off x="457200" y="457200"/>
            <a:ext cx="8229600" cy="4525963"/>
          </a:xfrm>
        </p:spPr>
        <p:txBody>
          <a:bodyPr>
            <a:normAutofit/>
          </a:bodyPr>
          <a:lstStyle/>
          <a:p>
            <a:pPr>
              <a:buFont typeface="Century" panose="02040604050505020304" pitchFamily="18" charset="0"/>
              <a:buChar char="→"/>
            </a:pPr>
            <a:r>
              <a:rPr lang="en-IN" sz="1800" b="1" i="1" dirty="0">
                <a:latin typeface="Times New Roman" panose="02020603050405020304" pitchFamily="18" charset="0"/>
                <a:cs typeface="Times New Roman" panose="02020603050405020304" pitchFamily="18" charset="0"/>
              </a:rPr>
              <a:t>Customer Satisfaction</a:t>
            </a:r>
            <a:endParaRPr lang="en-IN" sz="1800" b="1" dirty="0">
              <a:latin typeface="Times New Roman" panose="02020603050405020304" pitchFamily="18" charset="0"/>
              <a:cs typeface="Times New Roman" panose="02020603050405020304" pitchFamily="18" charset="0"/>
            </a:endParaRPr>
          </a:p>
          <a:p>
            <a:r>
              <a:rPr lang="en-IN" sz="1800" dirty="0">
                <a:latin typeface="Times New Roman" panose="02020603050405020304" pitchFamily="18" charset="0"/>
                <a:cs typeface="Times New Roman" panose="02020603050405020304" pitchFamily="18" charset="0"/>
              </a:rPr>
              <a:t>Customer satisfaction depends on the product’s perceived performance relative to a buyer’s expectations. </a:t>
            </a:r>
          </a:p>
          <a:p>
            <a:r>
              <a:rPr lang="en-IN" sz="1800" dirty="0">
                <a:latin typeface="Times New Roman" panose="02020603050405020304" pitchFamily="18" charset="0"/>
                <a:cs typeface="Times New Roman" panose="02020603050405020304" pitchFamily="18" charset="0"/>
              </a:rPr>
              <a:t>If the product’s performance falls short of expectations, the customer is dissatisfied. If performance matches expectations, the customer is satisfied. </a:t>
            </a:r>
            <a:endParaRPr lang="en-IN" sz="18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If </a:t>
            </a:r>
            <a:r>
              <a:rPr lang="en-IN" sz="1800" dirty="0">
                <a:latin typeface="Times New Roman" panose="02020603050405020304" pitchFamily="18" charset="0"/>
                <a:cs typeface="Times New Roman" panose="02020603050405020304" pitchFamily="18" charset="0"/>
              </a:rPr>
              <a:t>performance exceeds expectations, the customer is highly satisfied or delighted. </a:t>
            </a:r>
          </a:p>
        </p:txBody>
      </p:sp>
      <p:pic>
        <p:nvPicPr>
          <p:cNvPr id="34818" name="Picture 2" descr="Image result for customer satisfaction">
            <a:hlinkClick r:id="rId4"/>
            <a:extLst>
              <a:ext uri="{FF2B5EF4-FFF2-40B4-BE49-F238E27FC236}">
                <a16:creationId xmlns="" xmlns:a16="http://schemas.microsoft.com/office/drawing/2014/main" id="{FF2353D2-F600-46A3-ABAC-B180585561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2245" t="4532" r="10204" b="4817"/>
          <a:stretch/>
        </p:blipFill>
        <p:spPr bwMode="auto">
          <a:xfrm>
            <a:off x="1905000" y="3124200"/>
            <a:ext cx="5476460" cy="22098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122726827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2400" dirty="0">
                <a:latin typeface="Century" pitchFamily="18" charset="0"/>
              </a:rPr>
              <a:t>CHAPTER 1 : MARKETING : CREATING CUSTOMER VALUE AND ENGAGEMENT</a:t>
            </a:r>
          </a:p>
        </p:txBody>
      </p:sp>
      <p:sp>
        <p:nvSpPr>
          <p:cNvPr id="5" name="Content Placeholder 4"/>
          <p:cNvSpPr>
            <a:spLocks noGrp="1"/>
          </p:cNvSpPr>
          <p:nvPr>
            <p:ph idx="1"/>
          </p:nvPr>
        </p:nvSpPr>
        <p:spPr>
          <a:xfrm>
            <a:off x="457200" y="1219200"/>
            <a:ext cx="8229600" cy="4525963"/>
          </a:xfrm>
        </p:spPr>
        <p:txBody>
          <a:bodyPr>
            <a:noAutofit/>
          </a:bodyPr>
          <a:lstStyle/>
          <a:p>
            <a:pPr hangingPunct="0"/>
            <a:endParaRPr lang="en-US" sz="2000" dirty="0">
              <a:latin typeface="Times New Roman" panose="02020603050405020304" pitchFamily="18" charset="0"/>
              <a:cs typeface="Times New Roman" panose="02020603050405020304" pitchFamily="18" charset="0"/>
            </a:endParaRPr>
          </a:p>
          <a:p>
            <a:pPr marL="0" indent="0" hangingPunct="0">
              <a:buNone/>
            </a:pPr>
            <a:r>
              <a:rPr lang="en-US" sz="2000" b="1" dirty="0">
                <a:latin typeface="Times New Roman" panose="02020603050405020304" pitchFamily="18" charset="0"/>
                <a:cs typeface="Times New Roman" panose="02020603050405020304" pitchFamily="18" charset="0"/>
              </a:rPr>
              <a:t>Objectives </a:t>
            </a:r>
          </a:p>
          <a:p>
            <a:r>
              <a:rPr lang="en-US" sz="2000" dirty="0">
                <a:latin typeface="Times New Roman" panose="02020603050405020304" pitchFamily="18" charset="0"/>
                <a:cs typeface="Times New Roman" panose="02020603050405020304" pitchFamily="18" charset="0"/>
              </a:rPr>
              <a:t>Objective 1-1: Define marketing and outline the steps in the marketing process.</a:t>
            </a:r>
          </a:p>
          <a:p>
            <a:r>
              <a:rPr lang="en-US" sz="2000" dirty="0">
                <a:latin typeface="Times New Roman" panose="02020603050405020304" pitchFamily="18" charset="0"/>
                <a:cs typeface="Times New Roman" panose="02020603050405020304" pitchFamily="18" charset="0"/>
              </a:rPr>
              <a:t>Objective 1-2: Explain the importance of understanding the marketplace and customers and identify the five core marketplace concepts</a:t>
            </a:r>
          </a:p>
          <a:p>
            <a:r>
              <a:rPr lang="en-US" sz="2000" dirty="0">
                <a:latin typeface="Times New Roman" panose="02020603050405020304" pitchFamily="18" charset="0"/>
                <a:cs typeface="Times New Roman" panose="02020603050405020304" pitchFamily="18" charset="0"/>
              </a:rPr>
              <a:t>Objective 1-3: Identify the key elements of a customer value-driven marketing strategy and discuss the marketing management orientations that guide marketing strategy</a:t>
            </a:r>
          </a:p>
          <a:p>
            <a:r>
              <a:rPr lang="en-US" sz="2000" dirty="0">
                <a:latin typeface="Times New Roman" panose="02020603050405020304" pitchFamily="18" charset="0"/>
                <a:cs typeface="Times New Roman" panose="02020603050405020304" pitchFamily="18" charset="0"/>
              </a:rPr>
              <a:t>Objective 1-4: Discuss customer relationship management and identify strategies for creating value for customers and capturing value from customers in return </a:t>
            </a:r>
          </a:p>
          <a:p>
            <a:r>
              <a:rPr lang="en-US" sz="2000" dirty="0">
                <a:latin typeface="Times New Roman" panose="02020603050405020304" pitchFamily="18" charset="0"/>
                <a:cs typeface="Times New Roman" panose="02020603050405020304" pitchFamily="18" charset="0"/>
              </a:rPr>
              <a:t>Objective 1-5: Describe the major trends and forces that are changing the marketing landscape in this age of relationships</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2889609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64514" name="Title 2"/>
          <p:cNvSpPr txBox="1">
            <a:spLocks noGrp="1" noChangeArrowheads="1"/>
          </p:cNvSpPr>
          <p:nvPr>
            <p:ph type="title"/>
          </p:nvPr>
        </p:nvSpPr>
        <p:spPr>
          <a:xfrm>
            <a:off x="992787" y="457200"/>
            <a:ext cx="7160613" cy="685214"/>
          </a:xfrm>
        </p:spPr>
        <p:txBody>
          <a:bodyPr>
            <a:noAutofit/>
          </a:bodyPr>
          <a:lstStyle/>
          <a:p>
            <a:r>
              <a:rPr lang="en-US" altLang="en-US" sz="2400" b="0" dirty="0" smtClean="0">
                <a:latin typeface="Times New Roman" panose="02020603050405020304" pitchFamily="18" charset="0"/>
                <a:cs typeface="Times New Roman" panose="02020603050405020304" pitchFamily="18" charset="0"/>
              </a:rPr>
              <a:t>MANAGING CUSTOMER RELATIONSHIPS AND CAPTURING CUSTOMER VALUE</a:t>
            </a:r>
            <a:endParaRPr lang="en-US" altLang="en-US" sz="2400" b="0" dirty="0">
              <a:latin typeface="Times New Roman" panose="02020603050405020304" pitchFamily="18" charset="0"/>
              <a:cs typeface="Times New Roman" panose="02020603050405020304" pitchFamily="18" charset="0"/>
            </a:endParaRPr>
          </a:p>
        </p:txBody>
      </p:sp>
      <p:sp>
        <p:nvSpPr>
          <p:cNvPr id="64515" name="Content Placeholder 2"/>
          <p:cNvSpPr txBox="1">
            <a:spLocks noGrp="1"/>
          </p:cNvSpPr>
          <p:nvPr>
            <p:ph idx="1"/>
          </p:nvPr>
        </p:nvSpPr>
        <p:spPr>
          <a:xfrm>
            <a:off x="1039415" y="2057400"/>
            <a:ext cx="2618185" cy="436959"/>
          </a:xfrm>
        </p:spPr>
        <p:txBody>
          <a:bodyPr/>
          <a:lstStyle/>
          <a:p>
            <a:pPr marL="0" indent="0">
              <a:buNone/>
            </a:pPr>
            <a:r>
              <a:rPr lang="en-US" altLang="en-US" sz="1350" b="1" dirty="0">
                <a:latin typeface="Arial" panose="020B0604020202020204" pitchFamily="34" charset="0"/>
                <a:cs typeface="Arial" panose="020B0604020202020204" pitchFamily="34" charset="0"/>
              </a:rPr>
              <a:t>Relationship Building Blocks</a:t>
            </a:r>
          </a:p>
          <a:p>
            <a:pPr marL="0" indent="0">
              <a:buNone/>
            </a:pPr>
            <a:endParaRPr lang="en-US" altLang="en-US" b="1" dirty="0">
              <a:latin typeface="Arial" panose="020B0604020202020204" pitchFamily="34" charset="0"/>
              <a:cs typeface="Arial" panose="020B0604020202020204" pitchFamily="34" charset="0"/>
            </a:endParaRPr>
          </a:p>
          <a:p>
            <a:pPr marL="0" indent="0">
              <a:buNone/>
            </a:pPr>
            <a:endParaRPr lang="en-US" altLang="en-US" dirty="0">
              <a:latin typeface="Arial" panose="020B0604020202020204" pitchFamily="34" charset="0"/>
              <a:cs typeface="Arial" panose="020B0604020202020204" pitchFamily="34" charset="0"/>
            </a:endParaRPr>
          </a:p>
        </p:txBody>
      </p:sp>
      <p:graphicFrame>
        <p:nvGraphicFramePr>
          <p:cNvPr id="8" name="Content Placeholder 4" descr="Customer perceived value&#10;&#10;Customer Satisfaction" title="Relationship Building Blocks"/>
          <p:cNvGraphicFramePr>
            <a:graphicFrameLocks noGrp="1"/>
          </p:cNvGraphicFramePr>
          <p:nvPr>
            <p:ph sz="quarter" idx="14"/>
            <p:extLst>
              <p:ext uri="{D42A27DB-BD31-4B8C-83A1-F6EECF244321}">
                <p14:modId xmlns:p14="http://schemas.microsoft.com/office/powerpoint/2010/main" val="863372305"/>
              </p:ext>
            </p:extLst>
          </p:nvPr>
        </p:nvGraphicFramePr>
        <p:xfrm>
          <a:off x="876300" y="2438400"/>
          <a:ext cx="3086100" cy="262404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451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00600" y="1447800"/>
            <a:ext cx="3978610" cy="4495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5641920"/>
      </p:ext>
    </p:extLst>
  </p:cSld>
  <p:clrMapOvr>
    <a:overrideClrMapping bg1="lt1" tx1="dk1" bg2="lt2" tx2="dk2" accent1="accent1" accent2="accent2" accent3="accent3" accent4="accent4" accent5="accent5" accent6="accent6" hlink="hlink" folHlink="folHlink"/>
  </p:clrMapOvr>
  <p:transition/>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C556F18C-44AF-4266-869D-5FBE159268B3}"/>
              </a:ext>
            </a:extLst>
          </p:cNvPr>
          <p:cNvSpPr>
            <a:spLocks noGrp="1"/>
          </p:cNvSpPr>
          <p:nvPr>
            <p:ph idx="1"/>
          </p:nvPr>
        </p:nvSpPr>
        <p:spPr>
          <a:xfrm>
            <a:off x="457200" y="381000"/>
            <a:ext cx="8229600" cy="4525963"/>
          </a:xfrm>
        </p:spPr>
        <p:txBody>
          <a:bodyPr>
            <a:normAutofit/>
          </a:bodyPr>
          <a:lstStyle/>
          <a:p>
            <a:pPr algn="just">
              <a:buFont typeface="Century" panose="02040604050505020304" pitchFamily="18" charset="0"/>
              <a:buChar char="→"/>
            </a:pPr>
            <a:r>
              <a:rPr lang="en-IN" sz="1800" b="1" i="1" dirty="0">
                <a:latin typeface="Times New Roman" panose="02020603050405020304" pitchFamily="18" charset="0"/>
                <a:cs typeface="Times New Roman" panose="02020603050405020304" pitchFamily="18" charset="0"/>
              </a:rPr>
              <a:t>Customer Relationship Levels and Tools</a:t>
            </a:r>
          </a:p>
          <a:p>
            <a:pPr algn="just"/>
            <a:r>
              <a:rPr lang="en-IN" sz="1800" dirty="0">
                <a:latin typeface="Times New Roman" panose="02020603050405020304" pitchFamily="18" charset="0"/>
                <a:cs typeface="Times New Roman" panose="02020603050405020304" pitchFamily="18" charset="0"/>
              </a:rPr>
              <a:t>Companies can build customer relationships at many levels, depending on the nature of the target market. </a:t>
            </a:r>
          </a:p>
          <a:p>
            <a:pPr algn="just"/>
            <a:r>
              <a:rPr lang="en-IN" sz="1800" dirty="0">
                <a:latin typeface="Times New Roman" panose="02020603050405020304" pitchFamily="18" charset="0"/>
                <a:cs typeface="Times New Roman" panose="02020603050405020304" pitchFamily="18" charset="0"/>
              </a:rPr>
              <a:t>At one extreme, a company with many low-margin customers may seek to develop basic relationships with them. For example, P&amp;G’s Tide detergent does not phone or call on all of its consumers to get to know them personally. Instead, Tide creates engagement and relationships through product experiences, brand-building advertising, websites, and social media. </a:t>
            </a:r>
          </a:p>
          <a:p>
            <a:pPr algn="just"/>
            <a:r>
              <a:rPr lang="en-IN" sz="1800" dirty="0">
                <a:latin typeface="Times New Roman" panose="02020603050405020304" pitchFamily="18" charset="0"/>
                <a:cs typeface="Times New Roman" panose="02020603050405020304" pitchFamily="18" charset="0"/>
              </a:rPr>
              <a:t>At the other extreme, in markets with few customers and high margins, sellers want to create full partnerships with key customers. For example, P&amp;G sales representatives work closely with Walmart, Kroger, and other large retailers that sell Tide. </a:t>
            </a:r>
          </a:p>
          <a:p>
            <a:pPr algn="just"/>
            <a:r>
              <a:rPr lang="en-IN" sz="1800" dirty="0">
                <a:latin typeface="Times New Roman" panose="02020603050405020304" pitchFamily="18" charset="0"/>
                <a:cs typeface="Times New Roman" panose="02020603050405020304" pitchFamily="18" charset="0"/>
              </a:rPr>
              <a:t>In between these two extremes, other levels of customer relationships are appropriate.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84994" name="Picture 2" descr="Image result for TIDE TO KROG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4267200"/>
            <a:ext cx="3200400" cy="16802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706899"/>
      </p:ext>
    </p:extLst>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AC73D91B-1470-424B-8208-8DF897A37404}"/>
              </a:ext>
            </a:extLst>
          </p:cNvPr>
          <p:cNvSpPr>
            <a:spLocks noGrp="1"/>
          </p:cNvSpPr>
          <p:nvPr>
            <p:ph idx="1"/>
          </p:nvPr>
        </p:nvSpPr>
        <p:spPr>
          <a:xfrm>
            <a:off x="457200" y="381000"/>
            <a:ext cx="8229600" cy="4525963"/>
          </a:xfrm>
        </p:spPr>
        <p:txBody>
          <a:bodyPr>
            <a:normAutofit/>
          </a:bodyPr>
          <a:lstStyle/>
          <a:p>
            <a:r>
              <a:rPr lang="en-IN" sz="1800" dirty="0">
                <a:latin typeface="Times New Roman" panose="02020603050405020304" pitchFamily="18" charset="0"/>
                <a:cs typeface="Times New Roman" panose="02020603050405020304" pitchFamily="18" charset="0"/>
              </a:rPr>
              <a:t>Beyond offering consistently high value and satisfaction, marketers can use specific marketing tools to develop stronger bonds with customers. </a:t>
            </a:r>
          </a:p>
          <a:p>
            <a:endParaRPr lang="en-IN" sz="1800" dirty="0" smtClean="0">
              <a:latin typeface="Times New Roman" panose="02020603050405020304" pitchFamily="18" charset="0"/>
              <a:cs typeface="Times New Roman" panose="02020603050405020304" pitchFamily="18" charset="0"/>
            </a:endParaRPr>
          </a:p>
          <a:p>
            <a:r>
              <a:rPr lang="en-IN" sz="1800" dirty="0" smtClean="0">
                <a:latin typeface="Times New Roman" panose="02020603050405020304" pitchFamily="18" charset="0"/>
                <a:cs typeface="Times New Roman" panose="02020603050405020304" pitchFamily="18" charset="0"/>
              </a:rPr>
              <a:t>For </a:t>
            </a:r>
            <a:r>
              <a:rPr lang="en-IN" sz="1800" dirty="0">
                <a:latin typeface="Times New Roman" panose="02020603050405020304" pitchFamily="18" charset="0"/>
                <a:cs typeface="Times New Roman" panose="02020603050405020304" pitchFamily="18" charset="0"/>
              </a:rPr>
              <a:t>example, many companies offer frequency marketing programs that reward customers who buy frequently or in large amounts. </a:t>
            </a:r>
            <a:endParaRPr lang="en-IN" sz="1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Airlines </a:t>
            </a:r>
            <a:r>
              <a:rPr lang="en-IN" sz="1800" dirty="0">
                <a:latin typeface="Times New Roman" panose="02020603050405020304" pitchFamily="18" charset="0"/>
                <a:cs typeface="Times New Roman" panose="02020603050405020304" pitchFamily="18" charset="0"/>
              </a:rPr>
              <a:t>offer frequent-flier programs, </a:t>
            </a:r>
            <a:endParaRPr lang="en-IN" sz="1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hotels </a:t>
            </a:r>
            <a:r>
              <a:rPr lang="en-IN" sz="1800" dirty="0">
                <a:latin typeface="Times New Roman" panose="02020603050405020304" pitchFamily="18" charset="0"/>
                <a:cs typeface="Times New Roman" panose="02020603050405020304" pitchFamily="18" charset="0"/>
              </a:rPr>
              <a:t>give room upgrades to frequent guests, </a:t>
            </a:r>
            <a:endParaRPr lang="en-IN" sz="1800" dirty="0" smtClean="0">
              <a:latin typeface="Times New Roman" panose="02020603050405020304" pitchFamily="18" charset="0"/>
              <a:cs typeface="Times New Roman" panose="02020603050405020304" pitchFamily="18" charset="0"/>
            </a:endParaRPr>
          </a:p>
          <a:p>
            <a:pPr lvl="1"/>
            <a:r>
              <a:rPr lang="en-IN" sz="1800" dirty="0" smtClean="0">
                <a:latin typeface="Times New Roman" panose="02020603050405020304" pitchFamily="18" charset="0"/>
                <a:cs typeface="Times New Roman" panose="02020603050405020304" pitchFamily="18" charset="0"/>
              </a:rPr>
              <a:t>and </a:t>
            </a:r>
            <a:r>
              <a:rPr lang="en-IN" sz="1800" dirty="0">
                <a:latin typeface="Times New Roman" panose="02020603050405020304" pitchFamily="18" charset="0"/>
                <a:cs typeface="Times New Roman" panose="02020603050405020304" pitchFamily="18" charset="0"/>
              </a:rPr>
              <a:t>supermarkets give patronage discounts to “very important customers.” </a:t>
            </a:r>
          </a:p>
          <a:p>
            <a:pPr lvl="1"/>
            <a:endParaRPr lang="en-IN" sz="1800" dirty="0">
              <a:latin typeface="Times New Roman" panose="02020603050405020304" pitchFamily="18" charset="0"/>
              <a:cs typeface="Times New Roman" panose="02020603050405020304" pitchFamily="18" charset="0"/>
            </a:endParaRPr>
          </a:p>
        </p:txBody>
      </p:sp>
      <p:pic>
        <p:nvPicPr>
          <p:cNvPr id="36866" name="Picture 2" descr="Related image">
            <a:hlinkClick r:id="rId4"/>
            <a:extLst>
              <a:ext uri="{FF2B5EF4-FFF2-40B4-BE49-F238E27FC236}">
                <a16:creationId xmlns="" xmlns:a16="http://schemas.microsoft.com/office/drawing/2014/main" id="{DA38BCA7-EB22-424D-BE94-B352309439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3276600"/>
            <a:ext cx="4419600" cy="19923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2239449018"/>
      </p:ext>
    </p:extLst>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6050BA18-861D-4859-8074-0E25A7BAB7F1}"/>
              </a:ext>
            </a:extLst>
          </p:cNvPr>
          <p:cNvSpPr>
            <a:spLocks noGrp="1"/>
          </p:cNvSpPr>
          <p:nvPr>
            <p:ph idx="1"/>
          </p:nvPr>
        </p:nvSpPr>
        <p:spPr>
          <a:xfrm>
            <a:off x="457200" y="76200"/>
            <a:ext cx="4648200" cy="4525963"/>
          </a:xfrm>
        </p:spPr>
        <p:txBody>
          <a:bodyPr>
            <a:noAutofit/>
          </a:bodyPr>
          <a:lstStyle/>
          <a:p>
            <a:pPr marL="0" indent="0" algn="just">
              <a:buNone/>
            </a:pPr>
            <a:r>
              <a:rPr lang="en-IN" sz="1800" b="1" dirty="0">
                <a:latin typeface="Times New Roman" panose="02020603050405020304" pitchFamily="18" charset="0"/>
                <a:cs typeface="Times New Roman" panose="02020603050405020304" pitchFamily="18" charset="0"/>
              </a:rPr>
              <a:t>(2) </a:t>
            </a:r>
            <a:r>
              <a:rPr lang="en-IN" sz="1800" b="1" u="sng" dirty="0">
                <a:latin typeface="Times New Roman" panose="02020603050405020304" pitchFamily="18" charset="0"/>
                <a:cs typeface="Times New Roman" panose="02020603050405020304" pitchFamily="18" charset="0"/>
              </a:rPr>
              <a:t>Customer Engagement and Today’s Digital and Social Media</a:t>
            </a:r>
          </a:p>
          <a:p>
            <a:pPr algn="just"/>
            <a:r>
              <a:rPr lang="en-IN" sz="1800" dirty="0">
                <a:latin typeface="Times New Roman" panose="02020603050405020304" pitchFamily="18" charset="0"/>
                <a:cs typeface="Times New Roman" panose="02020603050405020304" pitchFamily="18" charset="0"/>
              </a:rPr>
              <a:t>The digital age has spawned a dazzling set of new customer relationship-building tools, from websites, online ads and videos, mobile ads and apps, and blogs to online communities and the major social media, such as Twitter, Facebook, YouTube, Snapchat, and Instagram. </a:t>
            </a:r>
          </a:p>
          <a:p>
            <a:pPr algn="just"/>
            <a:r>
              <a:rPr lang="en-IN" sz="1800" dirty="0">
                <a:latin typeface="Times New Roman" panose="02020603050405020304" pitchFamily="18" charset="0"/>
                <a:cs typeface="Times New Roman" panose="02020603050405020304" pitchFamily="18" charset="0"/>
              </a:rPr>
              <a:t>Yesterday’s companies focused mostly on mass marketing to broad segments of customers at arm’s length. </a:t>
            </a:r>
          </a:p>
          <a:p>
            <a:pPr algn="just"/>
            <a:r>
              <a:rPr lang="en-IN" sz="1800" dirty="0">
                <a:latin typeface="Times New Roman" panose="02020603050405020304" pitchFamily="18" charset="0"/>
                <a:cs typeface="Times New Roman" panose="02020603050405020304" pitchFamily="18" charset="0"/>
              </a:rPr>
              <a:t>By contrast, today’s companies are using online, mobile, and social media to refine their targeting and to engage customers more deeply and interactively. </a:t>
            </a:r>
          </a:p>
          <a:p>
            <a:pPr algn="just"/>
            <a:r>
              <a:rPr lang="en-IN" sz="1800" dirty="0">
                <a:latin typeface="Times New Roman" panose="02020603050405020304" pitchFamily="18" charset="0"/>
                <a:cs typeface="Times New Roman" panose="02020603050405020304" pitchFamily="18" charset="0"/>
              </a:rPr>
              <a:t>The old marketing involved marketing brands to consumers. The new  marketing is  customer-engagement marketing—fostering direct and continuous customer  involvement in shaping brand conversations, brand experiences, and brand community. </a:t>
            </a: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5" name="Picture 3" descr="Screenshot shows a Twitter post from the Mountain Dew handle. The post shows the image of a Mountain Dew Baja Blast bottle and carries the text &quot;No, this isn't a mirage. Baja Blast is in bottles and cans for the #SummerOfBaja only.&quot; It shows 18,959 retweets and 13,786 likes."/>
          <p:cNvPicPr>
            <a:picLocks noChangeAspect="1" noChangeArrowheads="1"/>
          </p:cNvPicPr>
          <p:nvPr/>
        </p:nvPicPr>
        <p:blipFill>
          <a:blip r:embed="rId4">
            <a:extLst>
              <a:ext uri="{28A0092B-C50C-407E-A947-70E740481C1C}">
                <a14:useLocalDpi xmlns:a14="http://schemas.microsoft.com/office/drawing/2010/main" val="0"/>
              </a:ext>
            </a:extLst>
          </a:blip>
          <a:srcRect l="2615" t="3052"/>
          <a:stretch>
            <a:fillRect/>
          </a:stretch>
        </p:blipFill>
        <p:spPr bwMode="auto">
          <a:xfrm>
            <a:off x="5410200" y="1371600"/>
            <a:ext cx="3638550" cy="3933825"/>
          </a:xfrm>
          <a:prstGeom prst="rect">
            <a:avLst/>
          </a:prstGeom>
          <a:noFill/>
          <a:ln w="9525">
            <a:solidFill>
              <a:sysClr val="windowText" lastClr="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895832"/>
      </p:ext>
    </p:extLst>
  </p:cSld>
  <p:clrMapOvr>
    <a:overrideClrMapping bg1="lt1" tx1="dk1" bg2="lt2" tx2="dk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7200" y="1803774"/>
            <a:ext cx="8229600" cy="4118814"/>
          </a:xfrm>
        </p:spPr>
      </p:pic>
      <p:sp>
        <p:nvSpPr>
          <p:cNvPr id="4" name="Slide Number Placeholder 3"/>
          <p:cNvSpPr>
            <a:spLocks noGrp="1"/>
          </p:cNvSpPr>
          <p:nvPr>
            <p:ph type="sldNum" sz="quarter" idx="12"/>
          </p:nvPr>
        </p:nvSpPr>
        <p:spPr/>
        <p:txBody>
          <a:bodyPr/>
          <a:lstStyle/>
          <a:p>
            <a:fld id="{B2C3BA19-8FA9-40C9-8647-185055E8993B}" type="slidenum">
              <a:rPr lang="en-IN" smtClean="0">
                <a:solidFill>
                  <a:prstClr val="black">
                    <a:tint val="75000"/>
                  </a:prstClr>
                </a:solidFill>
              </a:rPr>
              <a:pPr/>
              <a:t>84</a:t>
            </a:fld>
            <a:endParaRPr lang="en-IN">
              <a:solidFill>
                <a:prstClr val="black">
                  <a:tint val="75000"/>
                </a:prstClr>
              </a:solidFill>
            </a:endParaRPr>
          </a:p>
        </p:txBody>
      </p:sp>
      <p:sp>
        <p:nvSpPr>
          <p:cNvPr id="5" name="AutoShape 2" descr="Image result for icici bank"/>
          <p:cNvSpPr>
            <a:spLocks noChangeAspect="1" noChangeArrowheads="1"/>
          </p:cNvSpPr>
          <p:nvPr/>
        </p:nvSpPr>
        <p:spPr bwMode="auto">
          <a:xfrm>
            <a:off x="116681" y="-144463"/>
            <a:ext cx="2286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pic>
        <p:nvPicPr>
          <p:cNvPr id="7" name="Picture 6" descr="Image result for icici ban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66950" y="378806"/>
            <a:ext cx="2125266" cy="10382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4"/>
          <p:cNvSpPr>
            <a:spLocks noChangeArrowheads="1"/>
          </p:cNvSpPr>
          <p:nvPr/>
        </p:nvSpPr>
        <p:spPr bwMode="auto">
          <a:xfrm>
            <a:off x="533400" y="580296"/>
            <a:ext cx="6019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defRPr>
            </a:lvl1pPr>
            <a:lvl2pPr marL="742950" indent="-285750">
              <a:defRPr>
                <a:solidFill>
                  <a:schemeClr val="tx1"/>
                </a:solidFill>
                <a:latin typeface="Verdana" panose="020B0604030504040204" pitchFamily="34" charset="0"/>
              </a:defRPr>
            </a:lvl2pPr>
            <a:lvl3pPr marL="1143000" indent="-228600">
              <a:defRPr>
                <a:solidFill>
                  <a:schemeClr val="tx1"/>
                </a:solidFill>
                <a:latin typeface="Verdana" panose="020B0604030504040204" pitchFamily="34" charset="0"/>
              </a:defRPr>
            </a:lvl3pPr>
            <a:lvl4pPr marL="1600200" indent="-228600">
              <a:defRPr>
                <a:solidFill>
                  <a:schemeClr val="tx1"/>
                </a:solidFill>
                <a:latin typeface="Verdana" panose="020B0604030504040204" pitchFamily="34" charset="0"/>
              </a:defRPr>
            </a:lvl4pPr>
            <a:lvl5pPr marL="2057400" indent="-22860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a:spcBef>
                <a:spcPct val="20000"/>
              </a:spcBef>
            </a:pPr>
            <a:r>
              <a:rPr lang="en-GB" altLang="en-US" sz="2400" dirty="0">
                <a:latin typeface="Times New Roman" panose="02020603050405020304" pitchFamily="18" charset="0"/>
                <a:cs typeface="Times New Roman" panose="02020603050405020304" pitchFamily="18" charset="0"/>
              </a:rPr>
              <a:t>CUSTOMER CONTACT</a:t>
            </a:r>
            <a:r>
              <a:rPr lang="en-US" altLang="en-US" sz="2400" dirty="0">
                <a:latin typeface="Times New Roman" panose="02020603050405020304" pitchFamily="18" charset="0"/>
                <a:cs typeface="Times New Roman" panose="02020603050405020304" pitchFamily="18" charset="0"/>
              </a:rPr>
              <a:t> </a:t>
            </a:r>
            <a:r>
              <a:rPr lang="en-US" altLang="en-US" sz="2400" dirty="0" smtClean="0">
                <a:latin typeface="Times New Roman" panose="02020603050405020304" pitchFamily="18" charset="0"/>
                <a:cs typeface="Times New Roman" panose="02020603050405020304" pitchFamily="18" charset="0"/>
              </a:rPr>
              <a:t>IN BANK</a:t>
            </a:r>
            <a:endParaRPr lang="en-US"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43923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KAAN KHAJURA TESAN</a:t>
            </a:r>
            <a:endParaRPr lang="en-IN" sz="3200" dirty="0"/>
          </a:p>
        </p:txBody>
      </p:sp>
      <p:sp>
        <p:nvSpPr>
          <p:cNvPr id="4" name="Footer Placeholder 3"/>
          <p:cNvSpPr>
            <a:spLocks noGrp="1"/>
          </p:cNvSpPr>
          <p:nvPr>
            <p:ph type="ftr" sz="quarter" idx="11"/>
          </p:nvPr>
        </p:nvSpPr>
        <p:spPr/>
        <p:txBody>
          <a:bodyPr/>
          <a:lstStyle/>
          <a:p>
            <a:r>
              <a:rPr lang="en-US" smtClean="0"/>
              <a:t>Chp 1: Marketing: Creating Customer Value and Engagement</a:t>
            </a:r>
            <a:endParaRPr lang="en-US"/>
          </a:p>
        </p:txBody>
      </p:sp>
      <p:sp>
        <p:nvSpPr>
          <p:cNvPr id="5" name="AutoShape 2" descr="Image result for KAAN KHAJURA TESAN"/>
          <p:cNvSpPr>
            <a:spLocks noChangeAspect="1" noChangeArrowheads="1"/>
          </p:cNvSpPr>
          <p:nvPr/>
        </p:nvSpPr>
        <p:spPr bwMode="auto">
          <a:xfrm>
            <a:off x="-271272" y="2896679"/>
            <a:ext cx="195072" cy="19507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86020" name="Picture 4" descr="Image result for KAAN KHAJURA TESA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671383"/>
            <a:ext cx="4876800" cy="26456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905000" y="4840069"/>
            <a:ext cx="5943600" cy="369332"/>
          </a:xfrm>
          <a:prstGeom prst="rect">
            <a:avLst/>
          </a:prstGeom>
        </p:spPr>
        <p:txBody>
          <a:bodyPr wrap="square">
            <a:spAutoFit/>
          </a:bodyPr>
          <a:lstStyle/>
          <a:p>
            <a:r>
              <a:rPr lang="en-IN" dirty="0"/>
              <a:t>https://www.youtube.com/watch?v=qHTY7C-YyM0</a:t>
            </a:r>
          </a:p>
        </p:txBody>
      </p:sp>
    </p:spTree>
    <p:extLst>
      <p:ext uri="{BB962C8B-B14F-4D97-AF65-F5344CB8AC3E}">
        <p14:creationId xmlns:p14="http://schemas.microsoft.com/office/powerpoint/2010/main" val="1446805561"/>
      </p:ext>
    </p:extLst>
  </p:cSld>
  <p:clrMapOvr>
    <a:overrideClrMapping bg1="lt1" tx1="dk1" bg2="lt2" tx2="dk2" accent1="accent1" accent2="accent2" accent3="accent3" accent4="accent4" accent5="accent5" accent6="accent6" hlink="hlink" folHlink="folHlink"/>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0618A61F-BE0E-4CC9-A838-9BC3343FFC01}"/>
              </a:ext>
            </a:extLst>
          </p:cNvPr>
          <p:cNvSpPr>
            <a:spLocks noGrp="1"/>
          </p:cNvSpPr>
          <p:nvPr>
            <p:ph idx="1"/>
          </p:nvPr>
        </p:nvSpPr>
        <p:spPr>
          <a:xfrm>
            <a:off x="381000" y="304800"/>
            <a:ext cx="8229600" cy="4525963"/>
          </a:xfrm>
        </p:spPr>
        <p:txBody>
          <a:bodyPr>
            <a:normAutofit/>
          </a:bodyPr>
          <a:lstStyle/>
          <a:p>
            <a:pPr marL="0" indent="0" algn="just">
              <a:buNone/>
            </a:pPr>
            <a:r>
              <a:rPr lang="en-IN" sz="1800" b="1" dirty="0">
                <a:latin typeface="Times New Roman" panose="02020603050405020304" pitchFamily="18" charset="0"/>
                <a:cs typeface="Times New Roman" panose="02020603050405020304" pitchFamily="18" charset="0"/>
              </a:rPr>
              <a:t>(3) </a:t>
            </a:r>
            <a:r>
              <a:rPr lang="en-IN" sz="1800" b="1" u="sng" dirty="0">
                <a:latin typeface="Times New Roman" panose="02020603050405020304" pitchFamily="18" charset="0"/>
                <a:cs typeface="Times New Roman" panose="02020603050405020304" pitchFamily="18" charset="0"/>
              </a:rPr>
              <a:t>Consumer Generated Marketing</a:t>
            </a:r>
          </a:p>
          <a:p>
            <a:pPr algn="just"/>
            <a:r>
              <a:rPr lang="en-IN" sz="1800" dirty="0">
                <a:latin typeface="Times New Roman" panose="02020603050405020304" pitchFamily="18" charset="0"/>
                <a:cs typeface="Times New Roman" panose="02020603050405020304" pitchFamily="18" charset="0"/>
              </a:rPr>
              <a:t>One form of customer-engagement marketing is  consumer-generated marketing, by which consumers themselves play role in shaping their own brand experiences and those of others. </a:t>
            </a:r>
          </a:p>
          <a:p>
            <a:pPr algn="just"/>
            <a:r>
              <a:rPr lang="en-IN" sz="1800" dirty="0">
                <a:latin typeface="Times New Roman" panose="02020603050405020304" pitchFamily="18" charset="0"/>
                <a:cs typeface="Times New Roman" panose="02020603050405020304" pitchFamily="18" charset="0"/>
              </a:rPr>
              <a:t>This might happen through uninvited consumer-to-consumer exchanges in blogs, video-sharing sites, social media, and other digital forums. </a:t>
            </a:r>
          </a:p>
          <a:p>
            <a:pPr algn="just"/>
            <a:r>
              <a:rPr lang="en-IN" sz="1800" dirty="0">
                <a:latin typeface="Times New Roman" panose="02020603050405020304" pitchFamily="18" charset="0"/>
                <a:cs typeface="Times New Roman" panose="02020603050405020304" pitchFamily="18" charset="0"/>
              </a:rPr>
              <a:t>Some companies ask consumers for new product and service ideas. </a:t>
            </a:r>
          </a:p>
          <a:p>
            <a:pPr algn="just"/>
            <a:r>
              <a:rPr lang="en-IN" sz="1800" dirty="0">
                <a:latin typeface="Times New Roman" panose="02020603050405020304" pitchFamily="18" charset="0"/>
                <a:cs typeface="Times New Roman" panose="02020603050405020304" pitchFamily="18" charset="0"/>
              </a:rPr>
              <a:t>Many brands incorporate user-generated social media content into their own traditional marketing and social media campaigns. </a:t>
            </a:r>
          </a:p>
          <a:p>
            <a:pPr algn="just"/>
            <a:endParaRPr lang="en-IN" sz="1800" dirty="0">
              <a:latin typeface="Times New Roman" panose="02020603050405020304" pitchFamily="18" charset="0"/>
              <a:cs typeface="Times New Roman" panose="02020603050405020304" pitchFamily="18" charset="0"/>
            </a:endParaRPr>
          </a:p>
        </p:txBody>
      </p:sp>
      <p:pic>
        <p:nvPicPr>
          <p:cNvPr id="38914" name="Picture 2" descr="Image result for customer engagement">
            <a:hlinkClick r:id="rId4"/>
            <a:extLst>
              <a:ext uri="{FF2B5EF4-FFF2-40B4-BE49-F238E27FC236}">
                <a16:creationId xmlns="" xmlns:a16="http://schemas.microsoft.com/office/drawing/2014/main" id="{021ADC26-3A5D-4D4B-A046-EB22BD179E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3124200"/>
            <a:ext cx="3670498" cy="290512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2099262994"/>
      </p:ext>
    </p:extLst>
  </p:cSld>
  <p:clrMapOvr>
    <a:overrideClrMapping bg1="lt1" tx1="dk1" bg2="lt2" tx2="dk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Times New Roman" panose="02020603050405020304" pitchFamily="18" charset="0"/>
                <a:cs typeface="Times New Roman" panose="02020603050405020304" pitchFamily="18" charset="0"/>
              </a:rPr>
              <a:t>DIGITAL AND SOCIAL MEDIA</a:t>
            </a:r>
            <a:endParaRPr lang="en-IN" sz="3200" dirty="0"/>
          </a:p>
        </p:txBody>
      </p:sp>
      <p:sp>
        <p:nvSpPr>
          <p:cNvPr id="4" name="Footer Placeholder 3"/>
          <p:cNvSpPr>
            <a:spLocks noGrp="1"/>
          </p:cNvSpPr>
          <p:nvPr>
            <p:ph type="ftr" sz="quarter" idx="11"/>
          </p:nvPr>
        </p:nvSpPr>
        <p:spPr/>
        <p:txBody>
          <a:bodyPr/>
          <a:lstStyle/>
          <a:p>
            <a:r>
              <a:rPr lang="en-US" smtClean="0"/>
              <a:t>Chp 1: Marketing: Creating Customer Value and Engagement</a:t>
            </a:r>
            <a:endParaRPr lang="en-US"/>
          </a:p>
        </p:txBody>
      </p:sp>
      <p:sp>
        <p:nvSpPr>
          <p:cNvPr id="5" name="Rectangle 4"/>
          <p:cNvSpPr/>
          <p:nvPr/>
        </p:nvSpPr>
        <p:spPr>
          <a:xfrm>
            <a:off x="1981200" y="5486400"/>
            <a:ext cx="6019800" cy="369332"/>
          </a:xfrm>
          <a:prstGeom prst="rect">
            <a:avLst/>
          </a:prstGeom>
        </p:spPr>
        <p:txBody>
          <a:bodyPr wrap="square">
            <a:spAutoFit/>
          </a:bodyPr>
          <a:lstStyle/>
          <a:p>
            <a:r>
              <a:rPr lang="en-IN" dirty="0"/>
              <a:t>https://www.youtube.com/watch?v=4Up7cdwsjeE</a:t>
            </a:r>
          </a:p>
        </p:txBody>
      </p:sp>
      <p:pic>
        <p:nvPicPr>
          <p:cNvPr id="78850" name="Picture 2" descr="Image result for crash the ip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295" y="1600200"/>
            <a:ext cx="7708505" cy="37154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973275"/>
      </p:ext>
    </p:extLst>
  </p:cSld>
  <p:clrMapOvr>
    <a:overrideClrMapping bg1="lt1" tx1="dk1" bg2="lt2" tx2="dk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9748051A-106B-477A-8717-E847E02DAFF1}"/>
              </a:ext>
            </a:extLst>
          </p:cNvPr>
          <p:cNvSpPr>
            <a:spLocks noGrp="1"/>
          </p:cNvSpPr>
          <p:nvPr>
            <p:ph idx="1"/>
          </p:nvPr>
        </p:nvSpPr>
        <p:spPr>
          <a:xfrm>
            <a:off x="457200" y="381000"/>
            <a:ext cx="8229600" cy="4525963"/>
          </a:xfrm>
        </p:spPr>
        <p:txBody>
          <a:bodyPr>
            <a:normAutofit/>
          </a:bodyPr>
          <a:lstStyle/>
          <a:p>
            <a:pPr marL="0" indent="0">
              <a:buNone/>
            </a:pPr>
            <a:r>
              <a:rPr lang="en-US" sz="1600" b="1" dirty="0" smtClean="0"/>
              <a:t>SUGGESTIONS FROM CUSTOMERS</a:t>
            </a:r>
            <a:endParaRPr lang="en-IN" sz="1600" b="1" dirty="0" smtClean="0"/>
          </a:p>
          <a:p>
            <a:r>
              <a:rPr lang="en-IN" sz="1600" dirty="0" smtClean="0"/>
              <a:t>For </a:t>
            </a:r>
            <a:r>
              <a:rPr lang="en-IN" sz="1600" dirty="0"/>
              <a:t>example, the LEGO Ideas website invites customers to submit and vote on ideas for new LEGO building sets. </a:t>
            </a:r>
            <a:endParaRPr lang="en-IN" sz="1600" dirty="0" smtClean="0"/>
          </a:p>
          <a:p>
            <a:r>
              <a:rPr lang="en-IN" sz="1600" dirty="0" smtClean="0"/>
              <a:t>And </a:t>
            </a:r>
            <a:r>
              <a:rPr lang="en-IN" sz="1600" dirty="0"/>
              <a:t>at the My Starbucks Idea site, Starbucks collects ideas from customers on new products, store changes, and just about anything else that might make their Starbucks experience better. “You know better than anyone else what you want from Starbucks,” says the company at the website. “So tell us. What’s your Starbucks idea? </a:t>
            </a:r>
            <a:endParaRPr lang="en-IN" sz="1600" dirty="0" smtClean="0"/>
          </a:p>
          <a:p>
            <a:r>
              <a:rPr lang="en-IN" sz="1600" dirty="0" smtClean="0"/>
              <a:t>Revolutionary </a:t>
            </a:r>
            <a:r>
              <a:rPr lang="en-IN" sz="1600" dirty="0"/>
              <a:t>or simple—we want to hear it.” The site invites customers to share their ideas, vote on and discuss the ideas of others, and see which ideas Starbucks has implemented.18 </a:t>
            </a:r>
          </a:p>
          <a:p>
            <a:endParaRPr lang="en-IN" sz="1600" dirty="0"/>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39938" name="Picture 2" descr="Image result for starbucks">
            <a:hlinkClick r:id="rId4"/>
            <a:extLst>
              <a:ext uri="{FF2B5EF4-FFF2-40B4-BE49-F238E27FC236}">
                <a16:creationId xmlns="" xmlns:a16="http://schemas.microsoft.com/office/drawing/2014/main" id="{94821942-3739-4003-8C85-EB894230161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1200" y="3163501"/>
            <a:ext cx="2638425" cy="2789624"/>
          </a:xfrm>
          <a:prstGeom prst="rect">
            <a:avLst/>
          </a:prstGeom>
          <a:noFill/>
          <a:extLst>
            <a:ext uri="{909E8E84-426E-40DD-AFC4-6F175D3DCCD1}">
              <a14:hiddenFill xmlns:a14="http://schemas.microsoft.com/office/drawing/2010/main">
                <a:solidFill>
                  <a:srgbClr val="FFFFFF"/>
                </a:solidFill>
              </a14:hiddenFill>
            </a:ext>
          </a:extLst>
        </p:spPr>
      </p:pic>
      <p:pic>
        <p:nvPicPr>
          <p:cNvPr id="87042" name="Picture 2" descr="Image result for LE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00200" y="3352800"/>
            <a:ext cx="2555875" cy="26880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521684"/>
      </p:ext>
    </p:extLst>
  </p:cSld>
  <p:clrMapOvr>
    <a:overrideClrMapping bg1="lt1" tx1="dk1" bg2="lt2" tx2="dk2" accent1="accent1" accent2="accent2" accent3="accent3" accent4="accent4" accent5="accent5" accent6="accent6" hlink="hlink" folHlink="folHlink"/>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DF5B103B-0D8A-4CF7-90D4-9A5B59D67403}"/>
              </a:ext>
            </a:extLst>
          </p:cNvPr>
          <p:cNvSpPr>
            <a:spLocks noGrp="1"/>
          </p:cNvSpPr>
          <p:nvPr>
            <p:ph idx="1"/>
          </p:nvPr>
        </p:nvSpPr>
        <p:spPr>
          <a:xfrm>
            <a:off x="457200" y="457200"/>
            <a:ext cx="8229600" cy="4525963"/>
          </a:xfrm>
        </p:spPr>
        <p:txBody>
          <a:bodyPr>
            <a:normAutofit/>
          </a:bodyPr>
          <a:lstStyle/>
          <a:p>
            <a:pPr marL="0" indent="0" algn="just">
              <a:buNone/>
            </a:pPr>
            <a:r>
              <a:rPr lang="en-IN" sz="1800" b="1" dirty="0">
                <a:latin typeface="Times New Roman" panose="02020603050405020304" pitchFamily="18" charset="0"/>
                <a:cs typeface="Times New Roman" panose="02020603050405020304" pitchFamily="18" charset="0"/>
              </a:rPr>
              <a:t>(4) </a:t>
            </a:r>
            <a:r>
              <a:rPr lang="en-IN" sz="1800" b="1" u="sng" dirty="0">
                <a:latin typeface="Times New Roman" panose="02020603050405020304" pitchFamily="18" charset="0"/>
                <a:cs typeface="Times New Roman" panose="02020603050405020304" pitchFamily="18" charset="0"/>
              </a:rPr>
              <a:t>Partner Relationship Management </a:t>
            </a:r>
          </a:p>
          <a:p>
            <a:pPr algn="just"/>
            <a:r>
              <a:rPr lang="en-IN" sz="1800" dirty="0">
                <a:latin typeface="Times New Roman" panose="02020603050405020304" pitchFamily="18" charset="0"/>
                <a:cs typeface="Times New Roman" panose="02020603050405020304" pitchFamily="18" charset="0"/>
              </a:rPr>
              <a:t>When it comes to creating customer value and building strong customer relationships, today’s marketers know that they can’t go it alone. </a:t>
            </a:r>
          </a:p>
          <a:p>
            <a:pPr algn="just"/>
            <a:r>
              <a:rPr lang="en-IN" sz="1800" dirty="0">
                <a:latin typeface="Times New Roman" panose="02020603050405020304" pitchFamily="18" charset="0"/>
                <a:cs typeface="Times New Roman" panose="02020603050405020304" pitchFamily="18" charset="0"/>
              </a:rPr>
              <a:t>They must work closely with a variety of marketing partners. </a:t>
            </a:r>
          </a:p>
          <a:p>
            <a:pPr algn="just"/>
            <a:r>
              <a:rPr lang="en-IN" sz="1800" dirty="0">
                <a:latin typeface="Times New Roman" panose="02020603050405020304" pitchFamily="18" charset="0"/>
                <a:cs typeface="Times New Roman" panose="02020603050405020304" pitchFamily="18" charset="0"/>
              </a:rPr>
              <a:t>In addition to being good at customer relationship management, marketers must also be good at partner relationship management—working closely with others inside and outside the company to jointly engage and bring more value to customers. </a:t>
            </a:r>
          </a:p>
          <a:p>
            <a:pPr algn="just"/>
            <a:r>
              <a:rPr lang="en-IN" sz="1800" dirty="0">
                <a:latin typeface="Times New Roman" panose="02020603050405020304" pitchFamily="18" charset="0"/>
                <a:cs typeface="Times New Roman" panose="02020603050405020304" pitchFamily="18" charset="0"/>
              </a:rPr>
              <a:t>Marketers must also partner with suppliers, channel partners, and others outside the company. </a:t>
            </a:r>
          </a:p>
          <a:p>
            <a:pPr algn="just"/>
            <a:endParaRPr lang="en-IN" sz="1800"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pic>
        <p:nvPicPr>
          <p:cNvPr id="79874" name="Picture 2" descr="Image result for intel and de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3886200"/>
            <a:ext cx="85725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543954"/>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BD4CCCCB-E9CD-4DF6-941E-402601A861A4}"/>
              </a:ext>
            </a:extLst>
          </p:cNvPr>
          <p:cNvSpPr>
            <a:spLocks noGrp="1"/>
          </p:cNvSpPr>
          <p:nvPr>
            <p:ph type="title"/>
          </p:nvPr>
        </p:nvSpPr>
        <p:spPr/>
        <p:txBody>
          <a:bodyPr>
            <a:normAutofit/>
          </a:bodyPr>
          <a:lstStyle/>
          <a:p>
            <a:r>
              <a:rPr lang="en-IN" sz="2400" dirty="0"/>
              <a:t>CHAPTER REVIEW</a:t>
            </a:r>
          </a:p>
        </p:txBody>
      </p:sp>
      <p:sp>
        <p:nvSpPr>
          <p:cNvPr id="2" name="Content Placeholder 1">
            <a:extLst>
              <a:ext uri="{FF2B5EF4-FFF2-40B4-BE49-F238E27FC236}">
                <a16:creationId xmlns="" xmlns:a16="http://schemas.microsoft.com/office/drawing/2014/main" id="{FFDD9C4E-46F6-4927-B61D-87FBC4EBA37D}"/>
              </a:ext>
            </a:extLst>
          </p:cNvPr>
          <p:cNvSpPr>
            <a:spLocks noGrp="1"/>
          </p:cNvSpPr>
          <p:nvPr>
            <p:ph idx="1"/>
          </p:nvPr>
        </p:nvSpPr>
        <p:spPr>
          <a:xfrm>
            <a:off x="457200" y="1295400"/>
            <a:ext cx="8229600" cy="4525963"/>
          </a:xfrm>
        </p:spPr>
        <p:txBody>
          <a:bodyPr>
            <a:normAutofit/>
          </a:bodyPr>
          <a:lstStyle/>
          <a:p>
            <a:pPr algn="just"/>
            <a:r>
              <a:rPr lang="en-IN" sz="2000" dirty="0"/>
              <a:t>In this chapter we shall learn the basic concepts of marketing. </a:t>
            </a:r>
          </a:p>
          <a:p>
            <a:pPr lvl="1" algn="just"/>
            <a:r>
              <a:rPr lang="en-IN" sz="2000" dirty="0"/>
              <a:t>We start with learning what is marketing. </a:t>
            </a:r>
          </a:p>
          <a:p>
            <a:pPr lvl="1" algn="just"/>
            <a:r>
              <a:rPr lang="en-IN" sz="2000" dirty="0"/>
              <a:t>Next we discuss the five steps in the marketing process—from understanding customer needs, to designing customer value–driven marketing strategies and integrated marketing programs, to building customer relationships and capturing value for the firm. </a:t>
            </a:r>
          </a:p>
          <a:p>
            <a:pPr lvl="1" algn="just"/>
            <a:r>
              <a:rPr lang="en-IN" sz="2000" dirty="0"/>
              <a:t>Finally, we discuss the major trends and forces affecting marketing in this new age of digital, mobile, and social media. </a:t>
            </a:r>
          </a:p>
          <a:p>
            <a:pPr lvl="1" algn="just"/>
            <a:r>
              <a:rPr lang="en-IN" sz="2000" dirty="0"/>
              <a:t>Understanding these basic concepts will enable in forming your own ideas about what they really mean to you will provide a solid foundation for all that follows.</a:t>
            </a:r>
          </a:p>
        </p:txBody>
      </p:sp>
      <p:sp>
        <p:nvSpPr>
          <p:cNvPr id="3" name="Footer Placeholder 2"/>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3625250343"/>
      </p:ext>
    </p:extLst>
  </p:cSld>
  <p:clrMapOvr>
    <a:overrideClrMapping bg1="lt1" tx1="dk1" bg2="lt2" tx2="dk2" accent1="accent1" accent2="accent2" accent3="accent3" accent4="accent4" accent5="accent5" accent6="accent6" hlink="hlink" folHlink="folHlink"/>
  </p:clrMapOvr>
  <p:transition/>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95C3F94-83B8-4FAA-9D38-DCAE1D7B9C22}"/>
              </a:ext>
            </a:extLst>
          </p:cNvPr>
          <p:cNvSpPr>
            <a:spLocks noGrp="1"/>
          </p:cNvSpPr>
          <p:nvPr>
            <p:ph idx="1"/>
          </p:nvPr>
        </p:nvSpPr>
        <p:spPr>
          <a:xfrm>
            <a:off x="304800" y="1112837"/>
            <a:ext cx="8229600" cy="4525963"/>
          </a:xfrm>
        </p:spPr>
        <p:txBody>
          <a:bodyPr>
            <a:normAutofit/>
          </a:bodyPr>
          <a:lstStyle/>
          <a:p>
            <a:pPr algn="just"/>
            <a:r>
              <a:rPr lang="en-IN" sz="1800" dirty="0" smtClean="0">
                <a:latin typeface="Times New Roman" panose="02020603050405020304" pitchFamily="18" charset="0"/>
                <a:cs typeface="Times New Roman" panose="02020603050405020304" pitchFamily="18" charset="0"/>
              </a:rPr>
              <a:t>The </a:t>
            </a:r>
            <a:r>
              <a:rPr lang="en-IN" sz="1800" dirty="0">
                <a:latin typeface="Times New Roman" panose="02020603050405020304" pitchFamily="18" charset="0"/>
                <a:cs typeface="Times New Roman" panose="02020603050405020304" pitchFamily="18" charset="0"/>
              </a:rPr>
              <a:t>first four steps in the marketing process involve engaging customers and building customer relationships by creating and delivering superior customer value. </a:t>
            </a:r>
          </a:p>
          <a:p>
            <a:pPr algn="just"/>
            <a:r>
              <a:rPr lang="en-IN" sz="1800" dirty="0">
                <a:latin typeface="Times New Roman" panose="02020603050405020304" pitchFamily="18" charset="0"/>
                <a:cs typeface="Times New Roman" panose="02020603050405020304" pitchFamily="18" charset="0"/>
              </a:rPr>
              <a:t>The final step involves capturing value in return in the form of sales, market share, and profits. </a:t>
            </a:r>
          </a:p>
          <a:p>
            <a:pPr algn="just"/>
            <a:r>
              <a:rPr lang="en-IN" sz="1800" dirty="0">
                <a:latin typeface="Times New Roman" panose="02020603050405020304" pitchFamily="18" charset="0"/>
                <a:cs typeface="Times New Roman" panose="02020603050405020304" pitchFamily="18" charset="0"/>
              </a:rPr>
              <a:t>By creating superior customer value, the firm creates satisfied customers who stay loyal and buy more. This, in turn, means greater long-run returns for the firm. </a:t>
            </a:r>
          </a:p>
          <a:p>
            <a:pPr algn="just"/>
            <a:r>
              <a:rPr lang="en-IN" sz="1800" dirty="0">
                <a:latin typeface="Times New Roman" panose="02020603050405020304" pitchFamily="18" charset="0"/>
                <a:cs typeface="Times New Roman" panose="02020603050405020304" pitchFamily="18" charset="0"/>
              </a:rPr>
              <a:t>In the succeeding slides we shall discuss the outcomes of creating customer value: customer loyalty and retention, share of market and share of customer, and customer equity.</a:t>
            </a:r>
          </a:p>
          <a:p>
            <a:pPr algn="just"/>
            <a:endParaRPr lang="en-IN" sz="1800" dirty="0">
              <a:latin typeface="Times New Roman" panose="02020603050405020304" pitchFamily="18" charset="0"/>
              <a:cs typeface="Times New Roman" panose="02020603050405020304" pitchFamily="18" charset="0"/>
            </a:endParaRPr>
          </a:p>
        </p:txBody>
      </p:sp>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
        <p:nvSpPr>
          <p:cNvPr id="4" name="Rectangle 3"/>
          <p:cNvSpPr/>
          <p:nvPr/>
        </p:nvSpPr>
        <p:spPr>
          <a:xfrm>
            <a:off x="1752600" y="407313"/>
            <a:ext cx="6119752" cy="430887"/>
          </a:xfrm>
          <a:prstGeom prst="rect">
            <a:avLst/>
          </a:prstGeom>
        </p:spPr>
        <p:txBody>
          <a:bodyPr wrap="none">
            <a:spAutoFit/>
          </a:bodyPr>
          <a:lstStyle/>
          <a:p>
            <a:pPr lvl="0">
              <a:spcBef>
                <a:spcPct val="20000"/>
              </a:spcBef>
            </a:pPr>
            <a:r>
              <a:rPr lang="en-IN" sz="2200" dirty="0" smtClean="0">
                <a:solidFill>
                  <a:prstClr val="black"/>
                </a:solidFill>
              </a:rPr>
              <a:t>CAPTURING VALUES FROM CUSTOMERS</a:t>
            </a:r>
            <a:endParaRPr lang="en-IN" sz="2200" dirty="0">
              <a:solidFill>
                <a:prstClr val="black"/>
              </a:solidFill>
            </a:endParaRPr>
          </a:p>
        </p:txBody>
      </p:sp>
      <p:pic>
        <p:nvPicPr>
          <p:cNvPr id="6" name="Picture 5"/>
          <p:cNvPicPr>
            <a:picLocks noChangeAspect="1"/>
          </p:cNvPicPr>
          <p:nvPr/>
        </p:nvPicPr>
        <p:blipFill rotWithShape="1">
          <a:blip r:embed="rId4"/>
          <a:srcRect l="10734" t="25778" r="19530" b="43984"/>
          <a:stretch/>
        </p:blipFill>
        <p:spPr>
          <a:xfrm>
            <a:off x="979127" y="3886200"/>
            <a:ext cx="7277100" cy="21895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7358218"/>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33BC15C-2A5A-4E7C-8B04-2328D75AF2C0}"/>
              </a:ext>
            </a:extLst>
          </p:cNvPr>
          <p:cNvSpPr>
            <a:spLocks noGrp="1"/>
          </p:cNvSpPr>
          <p:nvPr>
            <p:ph idx="1"/>
          </p:nvPr>
        </p:nvSpPr>
        <p:spPr>
          <a:xfrm>
            <a:off x="457200" y="457200"/>
            <a:ext cx="8229600" cy="4525963"/>
          </a:xfrm>
        </p:spPr>
        <p:txBody>
          <a:bodyPr>
            <a:normAutofit/>
          </a:bodyPr>
          <a:lstStyle/>
          <a:p>
            <a:pPr algn="just">
              <a:buAutoNum type="arabicParenBoth"/>
            </a:pPr>
            <a:r>
              <a:rPr lang="en-IN" sz="1800" b="1" u="sng" dirty="0">
                <a:latin typeface="Times New Roman" panose="02020603050405020304" pitchFamily="18" charset="0"/>
                <a:cs typeface="Times New Roman" panose="02020603050405020304" pitchFamily="18" charset="0"/>
              </a:rPr>
              <a:t>Creating Customer Loyalty and Retention</a:t>
            </a:r>
          </a:p>
          <a:p>
            <a:pPr algn="just"/>
            <a:r>
              <a:rPr lang="en-IN" sz="1800" dirty="0">
                <a:latin typeface="Times New Roman" panose="02020603050405020304" pitchFamily="18" charset="0"/>
                <a:cs typeface="Times New Roman" panose="02020603050405020304" pitchFamily="18" charset="0"/>
              </a:rPr>
              <a:t>Good customer relationship management creates customer satisfaction. In turn, satisfied customers remain loyal and talk favourably to others about the company and its products.</a:t>
            </a:r>
          </a:p>
          <a:p>
            <a:pPr algn="just"/>
            <a:r>
              <a:rPr lang="en-IN" sz="1800" dirty="0">
                <a:latin typeface="Times New Roman" panose="02020603050405020304" pitchFamily="18" charset="0"/>
                <a:cs typeface="Times New Roman" panose="02020603050405020304" pitchFamily="18" charset="0"/>
              </a:rPr>
              <a:t>Keeping customers loyal makes good economic sense. Loyal customers spend more and stay around longer. </a:t>
            </a:r>
          </a:p>
          <a:p>
            <a:pPr algn="just"/>
            <a:r>
              <a:rPr lang="en-IN" sz="1800" dirty="0">
                <a:latin typeface="Times New Roman" panose="02020603050405020304" pitchFamily="18" charset="0"/>
                <a:cs typeface="Times New Roman" panose="02020603050405020304" pitchFamily="18" charset="0"/>
              </a:rPr>
              <a:t>Research also shows that it’s five times cheaper to keep an old customer than acquire a new one. </a:t>
            </a:r>
          </a:p>
          <a:p>
            <a:pPr algn="just"/>
            <a:r>
              <a:rPr lang="en-IN" sz="1800" dirty="0">
                <a:latin typeface="Times New Roman" panose="02020603050405020304" pitchFamily="18" charset="0"/>
                <a:cs typeface="Times New Roman" panose="02020603050405020304" pitchFamily="18" charset="0"/>
              </a:rPr>
              <a:t>Conversely, customer defections can be costly. Losing a customer means losing more than a single sale. It means losing the entire stream of purchases that the customer would make over a lifetime of patronage. </a:t>
            </a:r>
          </a:p>
        </p:txBody>
      </p:sp>
      <p:pic>
        <p:nvPicPr>
          <p:cNvPr id="43010" name="Picture 2" descr="Image result for customer retention">
            <a:hlinkClick r:id="rId4"/>
            <a:extLst>
              <a:ext uri="{FF2B5EF4-FFF2-40B4-BE49-F238E27FC236}">
                <a16:creationId xmlns="" xmlns:a16="http://schemas.microsoft.com/office/drawing/2014/main" id="{03951ACF-C827-41A4-AD19-5C91ED701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0" y="3810000"/>
            <a:ext cx="2190750" cy="207391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3081557570"/>
      </p:ext>
    </p:extLst>
  </p:cSld>
  <p:clrMapOvr>
    <a:overrideClrMapping bg1="lt1" tx1="dk1" bg2="lt2" tx2="dk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DA9FB63-1711-40F9-837C-AE43440363A0}"/>
              </a:ext>
            </a:extLst>
          </p:cNvPr>
          <p:cNvSpPr>
            <a:spLocks noGrp="1"/>
          </p:cNvSpPr>
          <p:nvPr>
            <p:ph idx="1"/>
          </p:nvPr>
        </p:nvSpPr>
        <p:spPr>
          <a:xfrm>
            <a:off x="-76200" y="152400"/>
            <a:ext cx="6019800" cy="4525963"/>
          </a:xfrm>
        </p:spPr>
        <p:txBody>
          <a:bodyPr>
            <a:noAutofit/>
          </a:bodyPr>
          <a:lstStyle/>
          <a:p>
            <a:pPr algn="just"/>
            <a:r>
              <a:rPr lang="en-IN" sz="1800" dirty="0">
                <a:latin typeface="Times New Roman" panose="02020603050405020304" pitchFamily="18" charset="0"/>
                <a:cs typeface="Times New Roman" panose="02020603050405020304" pitchFamily="18" charset="0"/>
              </a:rPr>
              <a:t>Example of Stew Leonard</a:t>
            </a:r>
          </a:p>
          <a:p>
            <a:pPr marL="571500" lvl="1" indent="-171450" algn="just">
              <a:buFont typeface="Century" panose="02040604050505020304" pitchFamily="18" charset="0"/>
              <a:buChar char="→"/>
            </a:pPr>
            <a:r>
              <a:rPr lang="en-IN" sz="1800" dirty="0">
                <a:latin typeface="Times New Roman" panose="02020603050405020304" pitchFamily="18" charset="0"/>
                <a:cs typeface="Times New Roman" panose="02020603050405020304" pitchFamily="18" charset="0"/>
              </a:rPr>
              <a:t>Stew Leonard, who operates a highly profitable four-store supermarket in Connecticut and New York, once said that he saw $50,000 flying out of his store every time he saw a sulking customer. Why? Because his average customer spent about $100 a week, shopped 50 weeks a year, and remained in the area for about 10 years. If this customer had an unhappy experience and switched to another supermarket, Stew Leonard’s lost $50,000 in lifetime revenue. The loss could be much greater if the disappointed customer shared the bad experience with other customers and caused them to defect. </a:t>
            </a:r>
          </a:p>
          <a:p>
            <a:pPr marL="571500" lvl="1" indent="-171450" algn="just">
              <a:buFont typeface="Century" panose="02040604050505020304" pitchFamily="18" charset="0"/>
              <a:buChar char="→"/>
            </a:pPr>
            <a:r>
              <a:rPr lang="en-IN" sz="1800" dirty="0">
                <a:latin typeface="Times New Roman" panose="02020603050405020304" pitchFamily="18" charset="0"/>
                <a:cs typeface="Times New Roman" panose="02020603050405020304" pitchFamily="18" charset="0"/>
              </a:rPr>
              <a:t>To keep customers coming back, Stew Leonard’s has created what has been called the “Disneyland of Dairy Stores,” complete with costumed characters, scheduled entertainment, a petting zoo, and animatronics throughout the store. From its humble beginnings as a small dairy store in 1969, Stew Leonard’s has grown at an amazing pace. </a:t>
            </a:r>
          </a:p>
        </p:txBody>
      </p:sp>
      <p:pic>
        <p:nvPicPr>
          <p:cNvPr id="4" name="Picture 3">
            <a:extLst>
              <a:ext uri="{FF2B5EF4-FFF2-40B4-BE49-F238E27FC236}">
                <a16:creationId xmlns="" xmlns:a16="http://schemas.microsoft.com/office/drawing/2014/main" id="{BC2A16AE-50C9-4866-9B93-935C8C83642F}"/>
              </a:ext>
            </a:extLst>
          </p:cNvPr>
          <p:cNvPicPr>
            <a:picLocks noChangeAspect="1"/>
          </p:cNvPicPr>
          <p:nvPr/>
        </p:nvPicPr>
        <p:blipFill rotWithShape="1">
          <a:blip r:embed="rId4"/>
          <a:srcRect l="17500" t="20371" r="49166" b="33704"/>
          <a:stretch/>
        </p:blipFill>
        <p:spPr>
          <a:xfrm>
            <a:off x="6164826" y="3160712"/>
            <a:ext cx="2826774" cy="1905000"/>
          </a:xfrm>
          <a:prstGeom prst="rect">
            <a:avLst/>
          </a:prstGeom>
          <a:ln>
            <a:noFill/>
          </a:ln>
          <a:effectLst>
            <a:outerShdw blurRad="292100" dist="139700" dir="2700000" algn="tl" rotWithShape="0">
              <a:srgbClr val="333333">
                <a:alpha val="65000"/>
              </a:srgbClr>
            </a:outerShdw>
          </a:effec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
        <p:nvSpPr>
          <p:cNvPr id="5" name="Content Placeholder 2"/>
          <p:cNvSpPr txBox="1">
            <a:spLocks/>
          </p:cNvSpPr>
          <p:nvPr/>
        </p:nvSpPr>
        <p:spPr>
          <a:xfrm>
            <a:off x="6096000" y="496888"/>
            <a:ext cx="2819400" cy="239871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just">
              <a:spcBef>
                <a:spcPts val="1500"/>
              </a:spcBef>
              <a:buClr>
                <a:srgbClr val="007FA3"/>
              </a:buClr>
              <a:buFont typeface="Arial" panose="020B0604020202020204" pitchFamily="34" charset="0"/>
              <a:buNone/>
            </a:pPr>
            <a:r>
              <a:rPr lang="en-US" altLang="en-US" sz="2000" b="1" dirty="0" smtClean="0">
                <a:latin typeface="Arial" panose="020B0604020202020204" pitchFamily="34" charset="0"/>
                <a:cs typeface="Arial" panose="020B0604020202020204" pitchFamily="34" charset="0"/>
              </a:rPr>
              <a:t>Customer lifetime value </a:t>
            </a:r>
            <a:r>
              <a:rPr lang="en-US" altLang="en-US" sz="2000" dirty="0" smtClean="0">
                <a:latin typeface="Arial" panose="020B0604020202020204" pitchFamily="34" charset="0"/>
                <a:cs typeface="Arial" panose="020B0604020202020204" pitchFamily="34" charset="0"/>
              </a:rPr>
              <a:t>is the value of the entire stream of purchases that the customer would make over a lifetime of </a:t>
            </a:r>
            <a:br>
              <a:rPr lang="en-US" altLang="en-US" sz="2000" dirty="0" smtClean="0">
                <a:latin typeface="Arial" panose="020B0604020202020204" pitchFamily="34" charset="0"/>
                <a:cs typeface="Arial" panose="020B0604020202020204" pitchFamily="34" charset="0"/>
              </a:rPr>
            </a:br>
            <a:r>
              <a:rPr lang="en-US" altLang="en-US" sz="2000" dirty="0" smtClean="0">
                <a:latin typeface="Arial" panose="020B0604020202020204" pitchFamily="34" charset="0"/>
                <a:cs typeface="Arial" panose="020B0604020202020204" pitchFamily="34" charset="0"/>
              </a:rPr>
              <a:t>patronage.</a:t>
            </a:r>
          </a:p>
          <a:p>
            <a:pPr marL="0" indent="0" algn="just">
              <a:spcBef>
                <a:spcPts val="1500"/>
              </a:spcBef>
              <a:buClr>
                <a:srgbClr val="007FA3"/>
              </a:buClr>
              <a:buFont typeface="Arial" panose="020B0604020202020204" pitchFamily="34" charset="0"/>
              <a:buNone/>
            </a:pPr>
            <a:endParaRPr lang="en-US" altLang="en-US" sz="1600" b="1" dirty="0" smtClean="0">
              <a:latin typeface="Arial" panose="020B0604020202020204" pitchFamily="34" charset="0"/>
              <a:cs typeface="Arial" panose="020B0604020202020204" pitchFamily="34" charset="0"/>
            </a:endParaRPr>
          </a:p>
          <a:p>
            <a:pPr marL="0" indent="0" algn="just">
              <a:spcBef>
                <a:spcPts val="1500"/>
              </a:spcBef>
              <a:buClr>
                <a:srgbClr val="007FA3"/>
              </a:buClr>
              <a:buFont typeface="Arial" panose="020B0604020202020204" pitchFamily="34" charset="0"/>
              <a:buNone/>
            </a:pPr>
            <a:endParaRPr lang="en-US"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6175995"/>
      </p:ext>
    </p:extLst>
  </p:cSld>
  <p:clrMapOvr>
    <a:overrideClrMapping bg1="lt1" tx1="dk1" bg2="lt2" tx2="dk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15D8477F-D10F-476A-B811-E6C4025CA31F}"/>
              </a:ext>
            </a:extLst>
          </p:cNvPr>
          <p:cNvSpPr>
            <a:spLocks noGrp="1"/>
          </p:cNvSpPr>
          <p:nvPr>
            <p:ph idx="1"/>
          </p:nvPr>
        </p:nvSpPr>
        <p:spPr>
          <a:xfrm>
            <a:off x="381000" y="304800"/>
            <a:ext cx="8229600" cy="4525963"/>
          </a:xfrm>
        </p:spPr>
        <p:txBody>
          <a:bodyPr>
            <a:normAutofit/>
          </a:bodyPr>
          <a:lstStyle/>
          <a:p>
            <a:pPr marL="0" indent="0" algn="just">
              <a:buNone/>
            </a:pPr>
            <a:r>
              <a:rPr lang="en-IN" sz="1800" b="1" dirty="0">
                <a:latin typeface="Times New Roman" panose="02020603050405020304" pitchFamily="18" charset="0"/>
                <a:cs typeface="Times New Roman" panose="02020603050405020304" pitchFamily="18" charset="0"/>
              </a:rPr>
              <a:t>(2) </a:t>
            </a:r>
            <a:r>
              <a:rPr lang="en-IN" sz="1800" b="1" u="sng" dirty="0">
                <a:latin typeface="Times New Roman" panose="02020603050405020304" pitchFamily="18" charset="0"/>
                <a:cs typeface="Times New Roman" panose="02020603050405020304" pitchFamily="18" charset="0"/>
              </a:rPr>
              <a:t>Growing Share of Customer</a:t>
            </a:r>
          </a:p>
          <a:p>
            <a:pPr algn="just"/>
            <a:r>
              <a:rPr lang="en-IN" sz="1800" dirty="0">
                <a:latin typeface="Times New Roman" panose="02020603050405020304" pitchFamily="18" charset="0"/>
                <a:cs typeface="Times New Roman" panose="02020603050405020304" pitchFamily="18" charset="0"/>
              </a:rPr>
              <a:t>Beyond simply retaining good customers to capture customer lifetime value, good customer relationship management can help marketers increase their share of customer— the share they get of the customer’s purchasing in their product categories. </a:t>
            </a:r>
          </a:p>
          <a:p>
            <a:pPr algn="just"/>
            <a:r>
              <a:rPr lang="en-IN" sz="1800" dirty="0">
                <a:latin typeface="Times New Roman" panose="02020603050405020304" pitchFamily="18" charset="0"/>
                <a:cs typeface="Times New Roman" panose="02020603050405020304" pitchFamily="18" charset="0"/>
              </a:rPr>
              <a:t>To increase share of customer, firms can offer greater variety to current customers. Or they can create programs to cross-sell and up-sell to market more products and services to existing customers. </a:t>
            </a:r>
          </a:p>
          <a:p>
            <a:pPr algn="just"/>
            <a:r>
              <a:rPr lang="en-IN" sz="1800" dirty="0">
                <a:latin typeface="Times New Roman" panose="02020603050405020304" pitchFamily="18" charset="0"/>
                <a:cs typeface="Times New Roman" panose="02020603050405020304" pitchFamily="18" charset="0"/>
              </a:rPr>
              <a:t>For example, Amazon is highly skilled at leveraging relationships with its 304 million customers worldwide to increase its share of each customer’s spending budget.</a:t>
            </a:r>
          </a:p>
        </p:txBody>
      </p:sp>
      <p:pic>
        <p:nvPicPr>
          <p:cNvPr id="44034" name="Picture 2" descr="Image result for growing share of customers">
            <a:hlinkClick r:id="rId4"/>
            <a:extLst>
              <a:ext uri="{FF2B5EF4-FFF2-40B4-BE49-F238E27FC236}">
                <a16:creationId xmlns="" xmlns:a16="http://schemas.microsoft.com/office/drawing/2014/main" id="{97586FC5-EAEA-45C3-8C8D-69C0FFD749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3581400"/>
            <a:ext cx="3332131" cy="2219325"/>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2394994083"/>
      </p:ext>
    </p:extLst>
  </p:cSld>
  <p:clrMapOvr>
    <a:overrideClrMapping bg1="lt1" tx1="dk1" bg2="lt2" tx2="dk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F4636795-1594-45C1-A89E-DFEE3D4887F8}"/>
              </a:ext>
            </a:extLst>
          </p:cNvPr>
          <p:cNvSpPr>
            <a:spLocks noGrp="1"/>
          </p:cNvSpPr>
          <p:nvPr>
            <p:ph idx="1"/>
          </p:nvPr>
        </p:nvSpPr>
        <p:spPr>
          <a:xfrm>
            <a:off x="304800" y="381000"/>
            <a:ext cx="8229600" cy="4525963"/>
          </a:xfrm>
        </p:spPr>
        <p:txBody>
          <a:bodyPr>
            <a:normAutofit/>
          </a:bodyPr>
          <a:lstStyle/>
          <a:p>
            <a:pPr marL="0" indent="0" algn="just">
              <a:buNone/>
            </a:pPr>
            <a:r>
              <a:rPr lang="en-IN" sz="1800" b="1" dirty="0">
                <a:latin typeface="Times New Roman" panose="02020603050405020304" pitchFamily="18" charset="0"/>
                <a:cs typeface="Times New Roman" panose="02020603050405020304" pitchFamily="18" charset="0"/>
              </a:rPr>
              <a:t>(3) </a:t>
            </a:r>
            <a:r>
              <a:rPr lang="en-IN" sz="1800" b="1" u="sng" dirty="0">
                <a:latin typeface="Times New Roman" panose="02020603050405020304" pitchFamily="18" charset="0"/>
                <a:cs typeface="Times New Roman" panose="02020603050405020304" pitchFamily="18" charset="0"/>
              </a:rPr>
              <a:t>Building Customer Equity</a:t>
            </a:r>
          </a:p>
          <a:p>
            <a:pPr algn="just"/>
            <a:r>
              <a:rPr lang="en-IN" sz="1800" dirty="0">
                <a:latin typeface="Times New Roman" panose="02020603050405020304" pitchFamily="18" charset="0"/>
                <a:cs typeface="Times New Roman" panose="02020603050405020304" pitchFamily="18" charset="0"/>
              </a:rPr>
              <a:t>Customer equity is the total combined customer lifetime values of all of the company’s current and potential customers. </a:t>
            </a:r>
          </a:p>
          <a:p>
            <a:pPr algn="just"/>
            <a:r>
              <a:rPr lang="en-IN" sz="1800" dirty="0">
                <a:latin typeface="Times New Roman" panose="02020603050405020304" pitchFamily="18" charset="0"/>
                <a:cs typeface="Times New Roman" panose="02020603050405020304" pitchFamily="18" charset="0"/>
              </a:rPr>
              <a:t>As such, it’s a measure of the future value of the company’s customer base. Clearly, the more loyal the firm’s profitable customers, the higher its customer equity. </a:t>
            </a:r>
          </a:p>
          <a:p>
            <a:pPr algn="just"/>
            <a:r>
              <a:rPr lang="en-IN" sz="1800" dirty="0">
                <a:latin typeface="Times New Roman" panose="02020603050405020304" pitchFamily="18" charset="0"/>
                <a:cs typeface="Times New Roman" panose="02020603050405020304" pitchFamily="18" charset="0"/>
              </a:rPr>
              <a:t>Customer equity may be a better measure of a firm’s performance than current sales or market share. Whereas sales and market share reflect the past, customer equity suggests the future. </a:t>
            </a:r>
          </a:p>
        </p:txBody>
      </p:sp>
      <p:pic>
        <p:nvPicPr>
          <p:cNvPr id="45058" name="Picture 2" descr="Image result for customer equity">
            <a:hlinkClick r:id="rId4"/>
            <a:extLst>
              <a:ext uri="{FF2B5EF4-FFF2-40B4-BE49-F238E27FC236}">
                <a16:creationId xmlns="" xmlns:a16="http://schemas.microsoft.com/office/drawing/2014/main" id="{68BCCE60-8462-497C-A1E3-3267F38F8F0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3740"/>
          <a:stretch/>
        </p:blipFill>
        <p:spPr bwMode="auto">
          <a:xfrm>
            <a:off x="1676400" y="2971800"/>
            <a:ext cx="5886450" cy="2900362"/>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Chp 1: Marketing: Creating Customer Value and Engagement</a:t>
            </a:r>
            <a:endParaRPr lang="en-US"/>
          </a:p>
        </p:txBody>
      </p:sp>
    </p:spTree>
    <p:extLst>
      <p:ext uri="{BB962C8B-B14F-4D97-AF65-F5344CB8AC3E}">
        <p14:creationId xmlns:p14="http://schemas.microsoft.com/office/powerpoint/2010/main" val="3399211895"/>
      </p:ext>
    </p:extLst>
  </p:cSld>
  <p:clrMapOvr>
    <a:overrideClrMapping bg1="lt1" tx1="dk1" bg2="lt2" tx2="dk2" accent1="accent1" accent2="accent2" accent3="accent3" accent4="accent4" accent5="accent5" accent6="accent6" hlink="hlink" folHlink="folHlink"/>
  </p:clrMapOvr>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8850" name="Title 1"/>
          <p:cNvSpPr txBox="1">
            <a:spLocks noGrp="1"/>
          </p:cNvSpPr>
          <p:nvPr>
            <p:ph type="title"/>
          </p:nvPr>
        </p:nvSpPr>
        <p:spPr>
          <a:xfrm>
            <a:off x="1694261" y="457200"/>
            <a:ext cx="6306740" cy="822722"/>
          </a:xfrm>
        </p:spPr>
        <p:txBody>
          <a:bodyPr>
            <a:normAutofit fontScale="90000"/>
          </a:bodyPr>
          <a:lstStyle/>
          <a:p>
            <a:pPr eaLnBrk="1" hangingPunct="1">
              <a:buClr>
                <a:srgbClr val="007FA3"/>
              </a:buClr>
              <a:buFont typeface="Times New Roman" panose="02020603050405020304" pitchFamily="18" charset="0"/>
              <a:buNone/>
            </a:pPr>
            <a: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t>MANAGING CUSTOMER RELATIONSHIPS</a:t>
            </a:r>
            <a:b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t>AND CAPTURING CUSTOMER VALUE</a:t>
            </a:r>
            <a:endParaRPr lang="en-US" altLang="en-US" sz="2550" dirty="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78851" name="Picture 3" descr="Chart explains Customer Relationship Groups using a  two-by-two matri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600200"/>
            <a:ext cx="6231056" cy="37885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365101"/>
      </p:ext>
    </p:extLst>
  </p:cSld>
  <p:clrMapOvr>
    <a:overrideClrMapping bg1="lt1" tx1="dk1" bg2="lt2" tx2="dk2" accent1="accent1" accent2="accent2" accent3="accent3" accent4="accent4" accent5="accent5" accent6="accent6" hlink="hlink" folHlink="folHlink"/>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8850" name="Title 1"/>
          <p:cNvSpPr txBox="1">
            <a:spLocks noGrp="1"/>
          </p:cNvSpPr>
          <p:nvPr>
            <p:ph type="title"/>
          </p:nvPr>
        </p:nvSpPr>
        <p:spPr>
          <a:xfrm>
            <a:off x="1694261" y="457200"/>
            <a:ext cx="6306740" cy="822722"/>
          </a:xfrm>
        </p:spPr>
        <p:txBody>
          <a:bodyPr>
            <a:normAutofit fontScale="90000"/>
          </a:bodyPr>
          <a:lstStyle/>
          <a:p>
            <a:pPr eaLnBrk="1" hangingPunct="1">
              <a:buClr>
                <a:srgbClr val="007FA3"/>
              </a:buClr>
              <a:buFont typeface="Times New Roman" panose="02020603050405020304" pitchFamily="18" charset="0"/>
              <a:buNone/>
            </a:pPr>
            <a: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t>MANAGING CUSTOMER RELATIONSHIPS</a:t>
            </a:r>
            <a:b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t>AND CAPTURING CUSTOMER VALUE</a:t>
            </a:r>
            <a:endParaRPr lang="en-US" altLang="en-US" sz="2550" dirty="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78851" name="Picture 3" descr="Chart explains Customer Relationship Groups using a  two-by-two matri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371600"/>
            <a:ext cx="3200400" cy="1945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114800" y="2667000"/>
            <a:ext cx="4572000" cy="2862322"/>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en-US" i="1" dirty="0">
                <a:latin typeface="Times New Roman" panose="02020603050405020304" pitchFamily="18" charset="0"/>
                <a:cs typeface="Times New Roman" panose="02020603050405020304" pitchFamily="18" charset="0"/>
              </a:rPr>
              <a:t>Butterflies </a:t>
            </a:r>
            <a:r>
              <a:rPr lang="en-US" dirty="0">
                <a:latin typeface="Times New Roman" panose="02020603050405020304" pitchFamily="18" charset="0"/>
                <a:cs typeface="Times New Roman" panose="02020603050405020304" pitchFamily="18" charset="0"/>
              </a:rPr>
              <a:t>are potentially profitable but not loyal. There is a </a:t>
            </a:r>
            <a:r>
              <a:rPr lang="en-US" dirty="0" smtClean="0">
                <a:latin typeface="Times New Roman" panose="02020603050405020304" pitchFamily="18" charset="0"/>
                <a:cs typeface="Times New Roman" panose="02020603050405020304" pitchFamily="18" charset="0"/>
              </a:rPr>
              <a:t>good fit </a:t>
            </a:r>
            <a:r>
              <a:rPr lang="en-US" dirty="0">
                <a:latin typeface="Times New Roman" panose="02020603050405020304" pitchFamily="18" charset="0"/>
                <a:cs typeface="Times New Roman" panose="02020603050405020304" pitchFamily="18" charset="0"/>
              </a:rPr>
              <a:t>between the company’s offerings and their needs. However, like </a:t>
            </a:r>
            <a:r>
              <a:rPr lang="en-US" dirty="0" smtClean="0">
                <a:latin typeface="Times New Roman" panose="02020603050405020304" pitchFamily="18" charset="0"/>
                <a:cs typeface="Times New Roman" panose="02020603050405020304" pitchFamily="18" charset="0"/>
              </a:rPr>
              <a:t>real butterflies</a:t>
            </a:r>
            <a:r>
              <a:rPr lang="en-US" dirty="0">
                <a:latin typeface="Times New Roman" panose="02020603050405020304" pitchFamily="18" charset="0"/>
                <a:cs typeface="Times New Roman" panose="02020603050405020304" pitchFamily="18" charset="0"/>
              </a:rPr>
              <a:t>, we can enjoy them for only a short while and then </a:t>
            </a:r>
            <a:r>
              <a:rPr lang="en-US" dirty="0" smtClean="0">
                <a:latin typeface="Times New Roman" panose="02020603050405020304" pitchFamily="18" charset="0"/>
                <a:cs typeface="Times New Roman" panose="02020603050405020304" pitchFamily="18" charset="0"/>
              </a:rPr>
              <a:t>they’re gone</a:t>
            </a:r>
            <a:r>
              <a:rPr lang="en-US" dirty="0">
                <a:latin typeface="Times New Roman" panose="02020603050405020304" pitchFamily="18" charset="0"/>
                <a:cs typeface="Times New Roman" panose="02020603050405020304" pitchFamily="18" charset="0"/>
              </a:rPr>
              <a:t>. An example is stock market investors who trade shares often </a:t>
            </a:r>
            <a:r>
              <a:rPr lang="en-US" dirty="0" smtClean="0">
                <a:latin typeface="Times New Roman" panose="02020603050405020304" pitchFamily="18" charset="0"/>
                <a:cs typeface="Times New Roman" panose="02020603050405020304" pitchFamily="18" charset="0"/>
              </a:rPr>
              <a:t>and in </a:t>
            </a:r>
            <a:r>
              <a:rPr lang="en-US" dirty="0">
                <a:latin typeface="Times New Roman" panose="02020603050405020304" pitchFamily="18" charset="0"/>
                <a:cs typeface="Times New Roman" panose="02020603050405020304" pitchFamily="18" charset="0"/>
              </a:rPr>
              <a:t>large amounts but who enjoy hunting out the best deals without</a:t>
            </a:r>
          </a:p>
          <a:p>
            <a:r>
              <a:rPr lang="en-US" dirty="0">
                <a:latin typeface="Times New Roman" panose="02020603050405020304" pitchFamily="18" charset="0"/>
                <a:cs typeface="Times New Roman" panose="02020603050405020304" pitchFamily="18" charset="0"/>
              </a:rPr>
              <a:t>building a regular relationship with any single brokerage company.</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6628555"/>
      </p:ext>
    </p:extLst>
  </p:cSld>
  <p:clrMapOvr>
    <a:overrideClrMapping bg1="lt1" tx1="dk1" bg2="lt2" tx2="dk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8850" name="Title 1"/>
          <p:cNvSpPr txBox="1">
            <a:spLocks noGrp="1"/>
          </p:cNvSpPr>
          <p:nvPr>
            <p:ph type="title"/>
          </p:nvPr>
        </p:nvSpPr>
        <p:spPr>
          <a:xfrm>
            <a:off x="1694261" y="457200"/>
            <a:ext cx="6306740" cy="822722"/>
          </a:xfrm>
        </p:spPr>
        <p:txBody>
          <a:bodyPr>
            <a:normAutofit fontScale="90000"/>
          </a:bodyPr>
          <a:lstStyle/>
          <a:p>
            <a:pPr eaLnBrk="1" hangingPunct="1">
              <a:buClr>
                <a:srgbClr val="007FA3"/>
              </a:buClr>
              <a:buFont typeface="Times New Roman" panose="02020603050405020304" pitchFamily="18" charset="0"/>
              <a:buNone/>
            </a:pPr>
            <a: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t>MANAGING CUSTOMER RELATIONSHIPS</a:t>
            </a:r>
            <a:b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t>AND CAPTURING CUSTOMER VALUE</a:t>
            </a:r>
            <a:endParaRPr lang="en-US" altLang="en-US" sz="2550" dirty="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78851" name="Picture 3" descr="Chart explains Customer Relationship Groups using a  two-by-two matri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371600"/>
            <a:ext cx="3200400" cy="1945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114800" y="3150275"/>
            <a:ext cx="4572000" cy="2031325"/>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en-US" i="1" dirty="0"/>
              <a:t>True friends </a:t>
            </a:r>
            <a:r>
              <a:rPr lang="en-US" dirty="0"/>
              <a:t>are both profitable and loyal. There is a strong fit between their needs </a:t>
            </a:r>
            <a:r>
              <a:rPr lang="en-US" dirty="0" smtClean="0"/>
              <a:t>and the </a:t>
            </a:r>
            <a:r>
              <a:rPr lang="en-US" dirty="0"/>
              <a:t>company’s offerings. The firm wants to make continuous </a:t>
            </a:r>
            <a:r>
              <a:rPr lang="en-US" dirty="0" smtClean="0"/>
              <a:t>relationship </a:t>
            </a:r>
            <a:r>
              <a:rPr lang="en-US" dirty="0"/>
              <a:t>investments </a:t>
            </a:r>
            <a:r>
              <a:rPr lang="en-US" dirty="0" smtClean="0"/>
              <a:t>to delight </a:t>
            </a:r>
            <a:r>
              <a:rPr lang="en-US" dirty="0"/>
              <a:t>these customers and engage, nurture, retain, and grow them.</a:t>
            </a:r>
            <a:endParaRPr lang="en-IN"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619796"/>
      </p:ext>
    </p:extLst>
  </p:cSld>
  <p:clrMapOvr>
    <a:overrideClrMapping bg1="lt1" tx1="dk1" bg2="lt2" tx2="dk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8850" name="Title 1"/>
          <p:cNvSpPr txBox="1">
            <a:spLocks noGrp="1"/>
          </p:cNvSpPr>
          <p:nvPr>
            <p:ph type="title"/>
          </p:nvPr>
        </p:nvSpPr>
        <p:spPr>
          <a:xfrm>
            <a:off x="1694261" y="457200"/>
            <a:ext cx="6306740" cy="822722"/>
          </a:xfrm>
        </p:spPr>
        <p:txBody>
          <a:bodyPr>
            <a:normAutofit fontScale="90000"/>
          </a:bodyPr>
          <a:lstStyle/>
          <a:p>
            <a:pPr eaLnBrk="1" hangingPunct="1">
              <a:buClr>
                <a:srgbClr val="007FA3"/>
              </a:buClr>
              <a:buFont typeface="Times New Roman" panose="02020603050405020304" pitchFamily="18" charset="0"/>
              <a:buNone/>
            </a:pPr>
            <a: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t>MANAGING CUSTOMER RELATIONSHIPS</a:t>
            </a:r>
            <a:b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t>AND CAPTURING CUSTOMER VALUE</a:t>
            </a:r>
            <a:endParaRPr lang="en-US" altLang="en-US" sz="2550" dirty="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78851" name="Picture 3" descr="Chart explains Customer Relationship Groups using a  two-by-two matri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371600"/>
            <a:ext cx="3200400" cy="1945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114800" y="3150275"/>
            <a:ext cx="4572000" cy="2031325"/>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en-US" i="1" dirty="0"/>
              <a:t>Barnacles </a:t>
            </a:r>
            <a:r>
              <a:rPr lang="en-US" dirty="0"/>
              <a:t>are highly loyal but not very profitable. There is a limited fit between their </a:t>
            </a:r>
            <a:r>
              <a:rPr lang="en-US" dirty="0" smtClean="0"/>
              <a:t>needs and </a:t>
            </a:r>
            <a:r>
              <a:rPr lang="en-US" dirty="0"/>
              <a:t>the company’s offerings. An example is smaller bank customers who bank regularly but </a:t>
            </a:r>
            <a:r>
              <a:rPr lang="en-US" dirty="0" smtClean="0"/>
              <a:t>do not </a:t>
            </a:r>
            <a:r>
              <a:rPr lang="en-US" dirty="0"/>
              <a:t>generate enough returns to cover the costs of maintaining their accounts.</a:t>
            </a:r>
            <a:endParaRPr lang="en-IN"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9699792"/>
      </p:ext>
    </p:extLst>
  </p:cSld>
  <p:clrMapOvr>
    <a:overrideClrMapping bg1="lt1" tx1="dk1" bg2="lt2" tx2="dk2" accent1="accent1" accent2="accent2" accent3="accent3" accent4="accent4" accent5="accent5" accent6="accent6" hlink="hlink" folHlink="folHlink"/>
  </p:clrMapOvr>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4" cstate="print">
            <a:lum/>
          </a:blip>
          <a:srcRect/>
          <a:stretch>
            <a:fillRect/>
          </a:stretch>
        </a:blipFill>
        <a:effectLst/>
      </p:bgPr>
    </p:bg>
    <p:spTree>
      <p:nvGrpSpPr>
        <p:cNvPr id="1" name=""/>
        <p:cNvGrpSpPr/>
        <p:nvPr/>
      </p:nvGrpSpPr>
      <p:grpSpPr>
        <a:xfrm>
          <a:off x="0" y="0"/>
          <a:ext cx="0" cy="0"/>
          <a:chOff x="0" y="0"/>
          <a:chExt cx="0" cy="0"/>
        </a:xfrm>
      </p:grpSpPr>
      <p:sp>
        <p:nvSpPr>
          <p:cNvPr id="78850" name="Title 1"/>
          <p:cNvSpPr txBox="1">
            <a:spLocks noGrp="1"/>
          </p:cNvSpPr>
          <p:nvPr>
            <p:ph type="title"/>
          </p:nvPr>
        </p:nvSpPr>
        <p:spPr>
          <a:xfrm>
            <a:off x="1694261" y="457200"/>
            <a:ext cx="6306740" cy="822722"/>
          </a:xfrm>
        </p:spPr>
        <p:txBody>
          <a:bodyPr>
            <a:normAutofit fontScale="90000"/>
          </a:bodyPr>
          <a:lstStyle/>
          <a:p>
            <a:pPr eaLnBrk="1" hangingPunct="1">
              <a:buClr>
                <a:srgbClr val="007FA3"/>
              </a:buClr>
              <a:buFont typeface="Times New Roman" panose="02020603050405020304" pitchFamily="18" charset="0"/>
              <a:buNone/>
            </a:pPr>
            <a: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t>MANAGING CUSTOMER RELATIONSHIPS</a:t>
            </a:r>
            <a:b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br>
            <a:r>
              <a:rPr lang="en-US" altLang="en-US" sz="2550" dirty="0" smtClean="0">
                <a:latin typeface="Times New Roman" panose="02020603050405020304" pitchFamily="18" charset="0"/>
                <a:cs typeface="Times New Roman" panose="02020603050405020304" pitchFamily="18" charset="0"/>
                <a:sym typeface="Times New Roman" panose="02020603050405020304" pitchFamily="18" charset="0"/>
              </a:rPr>
              <a:t>AND CAPTURING CUSTOMER VALUE</a:t>
            </a:r>
            <a:endParaRPr lang="en-US" altLang="en-US" sz="2550" dirty="0">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78851" name="Picture 3" descr="Chart explains Customer Relationship Groups using a  two-by-two matri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371600"/>
            <a:ext cx="3200400" cy="1945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114800" y="3150275"/>
            <a:ext cx="4572000" cy="2308324"/>
          </a:xfrm>
          <a:prstGeom prst="rect">
            <a:avLst/>
          </a:prstGeom>
        </p:spPr>
        <p:style>
          <a:lnRef idx="2">
            <a:schemeClr val="accent4"/>
          </a:lnRef>
          <a:fillRef idx="1">
            <a:schemeClr val="lt1"/>
          </a:fillRef>
          <a:effectRef idx="0">
            <a:schemeClr val="accent4"/>
          </a:effectRef>
          <a:fontRef idx="minor">
            <a:schemeClr val="dk1"/>
          </a:fontRef>
        </p:style>
        <p:txBody>
          <a:bodyPr>
            <a:spAutoFit/>
          </a:bodyPr>
          <a:lstStyle/>
          <a:p>
            <a:r>
              <a:rPr lang="en-IN" i="1" dirty="0"/>
              <a:t>Strangers </a:t>
            </a:r>
            <a:r>
              <a:rPr lang="en-IN" dirty="0" smtClean="0"/>
              <a:t>show </a:t>
            </a:r>
            <a:r>
              <a:rPr lang="en-US" dirty="0" smtClean="0"/>
              <a:t>low </a:t>
            </a:r>
            <a:r>
              <a:rPr lang="en-US" dirty="0"/>
              <a:t>potential profitability and little projected loyalty. There is little </a:t>
            </a:r>
            <a:r>
              <a:rPr lang="en-US" dirty="0" smtClean="0"/>
              <a:t>fit between </a:t>
            </a:r>
            <a:r>
              <a:rPr lang="en-US" dirty="0"/>
              <a:t>the company’s offerings and their needs. The relationship </a:t>
            </a:r>
            <a:r>
              <a:rPr lang="en-US" dirty="0" smtClean="0"/>
              <a:t>management strategy </a:t>
            </a:r>
            <a:r>
              <a:rPr lang="en-US" dirty="0"/>
              <a:t>for these customers is simple: Don’t invest anything </a:t>
            </a:r>
            <a:r>
              <a:rPr lang="en-US" dirty="0" smtClean="0"/>
              <a:t>in them</a:t>
            </a:r>
            <a:r>
              <a:rPr lang="en-US" dirty="0"/>
              <a:t>; make money on every transaction.</a:t>
            </a:r>
            <a:endParaRPr lang="en-IN" dirty="0">
              <a:solidFill>
                <a:prstClr val="black"/>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2550751"/>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MIMS Global Access">
      <a:majorFont>
        <a:latin typeface="Century"/>
        <a:ea typeface=""/>
        <a:cs typeface=""/>
      </a:majorFont>
      <a:minorFont>
        <a:latin typeface="Centur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MIMS Global Access">
      <a:majorFont>
        <a:latin typeface="Century"/>
        <a:ea typeface=""/>
        <a:cs typeface=""/>
      </a:majorFont>
      <a:minorFont>
        <a:latin typeface="Centur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MIMS Global Access">
      <a:majorFont>
        <a:latin typeface="Century"/>
        <a:ea typeface=""/>
        <a:cs typeface=""/>
      </a:majorFont>
      <a:minorFont>
        <a:latin typeface="Centur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MIMS Global Access">
      <a:majorFont>
        <a:latin typeface="Century"/>
        <a:ea typeface=""/>
        <a:cs typeface=""/>
      </a:majorFont>
      <a:minorFont>
        <a:latin typeface="Centur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MIMS Global Access">
      <a:majorFont>
        <a:latin typeface="Century"/>
        <a:ea typeface=""/>
        <a:cs typeface=""/>
      </a:majorFont>
      <a:minorFont>
        <a:latin typeface="Centur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1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MIMS Global Access">
      <a:majorFont>
        <a:latin typeface="Century"/>
        <a:ea typeface=""/>
        <a:cs typeface=""/>
      </a:majorFont>
      <a:minorFont>
        <a:latin typeface="Centur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MIMS Global Access">
      <a:majorFont>
        <a:latin typeface="Century"/>
        <a:ea typeface=""/>
        <a:cs typeface=""/>
      </a:majorFont>
      <a:minorFont>
        <a:latin typeface="Centur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1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MIMS Global Access">
      <a:majorFont>
        <a:latin typeface="Century"/>
        <a:ea typeface=""/>
        <a:cs typeface=""/>
      </a:majorFont>
      <a:minorFont>
        <a:latin typeface="Centur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MIMS Global Access">
      <a:majorFont>
        <a:latin typeface="Century"/>
        <a:ea typeface=""/>
        <a:cs typeface=""/>
      </a:majorFont>
      <a:minorFont>
        <a:latin typeface="Centur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NMIMS Global Access">
      <a:majorFont>
        <a:latin typeface="Century"/>
        <a:ea typeface=""/>
        <a:cs typeface=""/>
      </a:majorFont>
      <a:minorFont>
        <a:latin typeface="Century"/>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9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0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8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9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11864</TotalTime>
  <Words>9170</Words>
  <Application>Microsoft Office PowerPoint</Application>
  <PresentationFormat>On-screen Show (4:3)</PresentationFormat>
  <Paragraphs>735</Paragraphs>
  <Slides>112</Slides>
  <Notes>8</Notes>
  <HiddenSlides>1</HiddenSlides>
  <MMClips>0</MMClips>
  <ScaleCrop>false</ScaleCrop>
  <HeadingPairs>
    <vt:vector size="6" baseType="variant">
      <vt:variant>
        <vt:lpstr>Fonts Used</vt:lpstr>
      </vt:variant>
      <vt:variant>
        <vt:i4>8</vt:i4>
      </vt:variant>
      <vt:variant>
        <vt:lpstr>Theme</vt:lpstr>
      </vt:variant>
      <vt:variant>
        <vt:i4>17</vt:i4>
      </vt:variant>
      <vt:variant>
        <vt:lpstr>Slide Titles</vt:lpstr>
      </vt:variant>
      <vt:variant>
        <vt:i4>112</vt:i4>
      </vt:variant>
    </vt:vector>
  </HeadingPairs>
  <TitlesOfParts>
    <vt:vector size="137" baseType="lpstr">
      <vt:lpstr>Arial</vt:lpstr>
      <vt:lpstr>Arial Black</vt:lpstr>
      <vt:lpstr>Calibri</vt:lpstr>
      <vt:lpstr>Century</vt:lpstr>
      <vt:lpstr>Times New Roman</vt:lpstr>
      <vt:lpstr>Verdana</vt:lpstr>
      <vt:lpstr>Wingdings</vt:lpstr>
      <vt:lpstr>ヒラギノ角ゴ Pro W3</vt:lpstr>
      <vt:lpstr>Office Theme</vt:lpstr>
      <vt:lpstr>2_Office Theme</vt:lpstr>
      <vt:lpstr>3_Office Theme</vt:lpstr>
      <vt:lpstr>4_Office Theme</vt:lpstr>
      <vt:lpstr>5_Office Theme</vt:lpstr>
      <vt:lpstr>9_Office Theme</vt:lpstr>
      <vt:lpstr>6_Office Theme</vt:lpstr>
      <vt:lpstr>10_Office Theme</vt:lpstr>
      <vt:lpstr>7_Office Theme</vt:lpstr>
      <vt:lpstr>8_Office Theme</vt:lpstr>
      <vt:lpstr>11_Office Theme</vt:lpstr>
      <vt:lpstr>12_Office Theme</vt:lpstr>
      <vt:lpstr>13_Office Theme</vt:lpstr>
      <vt:lpstr>14_Office Theme</vt:lpstr>
      <vt:lpstr>15_Office Theme</vt:lpstr>
      <vt:lpstr>16_Office Theme</vt:lpstr>
      <vt:lpstr>17_Office Theme</vt:lpstr>
      <vt:lpstr>PowerPoint Presentation</vt:lpstr>
      <vt:lpstr>SESSION DETAILS</vt:lpstr>
      <vt:lpstr>TIPS &amp; TRICKS</vt:lpstr>
      <vt:lpstr>About the Book: Marketing Management</vt:lpstr>
      <vt:lpstr>About the Book: Marketing Management</vt:lpstr>
      <vt:lpstr>PowerPoint Presentation</vt:lpstr>
      <vt:lpstr>PowerPoint Presentation</vt:lpstr>
      <vt:lpstr>CHAPTER 1 : MARKETING : CREATING CUSTOMER VALUE AND ENGAGEMENT</vt:lpstr>
      <vt:lpstr>CHAPTER REVIEW</vt:lpstr>
      <vt:lpstr>CHAPTER 1 : MARKETING : CREATING CUSTOMER VALUE AND ENGAGEMENT</vt:lpstr>
      <vt:lpstr>WHAT IS MARKETING?</vt:lpstr>
      <vt:lpstr>WHAT IS MARKETING ?</vt:lpstr>
      <vt:lpstr>WHAT IS MARKETING ?</vt:lpstr>
      <vt:lpstr>WHAT IS MARKETING ?</vt:lpstr>
      <vt:lpstr>PowerPoint Presentation</vt:lpstr>
      <vt:lpstr>THE MARKETING PROCESS</vt:lpstr>
      <vt:lpstr>GUESS THE COMPANY</vt:lpstr>
      <vt:lpstr>NIKE’S CUSTOMER VALUE-DRIVEN MARKETING</vt:lpstr>
      <vt:lpstr>PowerPoint Presentation</vt:lpstr>
      <vt:lpstr>CHAPTER 1 : MARKETING : CREATING CUSTOMER VALUE AND ENGAGEMENT</vt:lpstr>
      <vt:lpstr>UNDERSTANDING THE MARKET PLACE AND CUSTOMER NEEDS</vt:lpstr>
      <vt:lpstr>PowerPoint Presentation</vt:lpstr>
      <vt:lpstr>LAYS UNDERSTANDING CUSTOMERS NEED</vt:lpstr>
      <vt:lpstr>PowerPoint Presentation</vt:lpstr>
      <vt:lpstr>CASE QUESTION</vt:lpstr>
      <vt:lpstr>HOW WILL YOU SELL A COMB TO A BALD MAN?</vt:lpstr>
      <vt:lpstr>HOW WILL YOU SELL ICE TO ESKIMOS?</vt:lpstr>
      <vt:lpstr>IMPACT: SELLING BY PASS TO CATARACT PATIENT</vt:lpstr>
      <vt:lpstr>NEEDS AND WANTS</vt:lpstr>
      <vt:lpstr>NEED – TO FEEL FRESH</vt:lpstr>
      <vt:lpstr>DEMAND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1 : MARKETING : CREATING CUSTOMER VALUE AND ENGAGEMENT</vt:lpstr>
      <vt:lpstr>DESIGNING A CUSTOMER VALUE-DRIVEN MARKETING STRATEGY AND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MARKETING VS SELLING</vt:lpstr>
      <vt:lpstr>PowerPoint Presentation</vt:lpstr>
      <vt:lpstr>PowerPoint Presentation</vt:lpstr>
      <vt:lpstr>PowerPoint Presentation</vt:lpstr>
      <vt:lpstr>PowerPoint Presentation</vt:lpstr>
      <vt:lpstr>CHAPTER 1 : MARKETING : CREATING CUSTOMER VALUE AND ENGAGEMENT</vt:lpstr>
      <vt:lpstr>MANAGING CUSTOMER RELATIONSHIPS AND CAPTURING CUSTOMER VALUE </vt:lpstr>
      <vt:lpstr>PowerPoint Presentation</vt:lpstr>
      <vt:lpstr>PowerPoint Presentation</vt:lpstr>
      <vt:lpstr>PowerPoint Presentation</vt:lpstr>
      <vt:lpstr>PowerPoint Presentation</vt:lpstr>
      <vt:lpstr>PowerPoint Presentation</vt:lpstr>
      <vt:lpstr>PowerPoint Presentation</vt:lpstr>
      <vt:lpstr>MANAGING CUSTOMER RELATIONSHIPS AND CAPTURING CUSTOMER VALUE</vt:lpstr>
      <vt:lpstr>PowerPoint Presentation</vt:lpstr>
      <vt:lpstr>PowerPoint Presentation</vt:lpstr>
      <vt:lpstr>PowerPoint Presentation</vt:lpstr>
      <vt:lpstr>PowerPoint Presentation</vt:lpstr>
      <vt:lpstr>KAAN KHAJURA TESAN</vt:lpstr>
      <vt:lpstr>PowerPoint Presentation</vt:lpstr>
      <vt:lpstr>DIGITAL AND SOCIAL MEDIA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MANAGING CUSTOMER RELATIONSHIPS AND CAPTURING CUSTOMER VALUE</vt:lpstr>
      <vt:lpstr>CHAPTER 1 : MARKETING : CREATING CUSTOMER VALUE AND ENGAGEMENT</vt:lpstr>
      <vt:lpstr>CHANGING MARKETING LANDSCAPE</vt:lpstr>
      <vt:lpstr>PowerPoint Presentation</vt:lpstr>
      <vt:lpstr>PowerPoint Presentation</vt:lpstr>
      <vt:lpstr>PowerPoint Presentation</vt:lpstr>
      <vt:lpstr>PowerPoint Presentation</vt:lpstr>
      <vt:lpstr>PowerPoint Presentation</vt:lpstr>
      <vt:lpstr>PowerPoint Presentation</vt:lpstr>
      <vt:lpstr>THE GROWTH OF NOT-FOR-PROFIT MARKETING</vt:lpstr>
      <vt:lpstr>PowerPoint Presentation</vt:lpstr>
      <vt:lpstr>PowerPoint Presentation</vt:lpstr>
      <vt:lpstr>AN EXPANDED MODEL OF THE MARKETING PROCESS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amar</dc:creator>
  <cp:lastModifiedBy>Deepak Gupta (NGASCE)</cp:lastModifiedBy>
  <cp:revision>839</cp:revision>
  <dcterms:created xsi:type="dcterms:W3CDTF">2014-05-22T08:37:59Z</dcterms:created>
  <dcterms:modified xsi:type="dcterms:W3CDTF">2019-02-20T13:09:29Z</dcterms:modified>
</cp:coreProperties>
</file>